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handoutMasterIdLst>
    <p:handoutMasterId r:id="rId93"/>
  </p:handoutMasterIdLst>
  <p:sldIdLst>
    <p:sldId id="378" r:id="rId2"/>
    <p:sldId id="257" r:id="rId3"/>
    <p:sldId id="258" r:id="rId4"/>
    <p:sldId id="377" r:id="rId5"/>
    <p:sldId id="259" r:id="rId6"/>
    <p:sldId id="261" r:id="rId7"/>
    <p:sldId id="262" r:id="rId8"/>
    <p:sldId id="264" r:id="rId9"/>
    <p:sldId id="265" r:id="rId10"/>
    <p:sldId id="266" r:id="rId11"/>
    <p:sldId id="335" r:id="rId12"/>
    <p:sldId id="315" r:id="rId13"/>
    <p:sldId id="379" r:id="rId14"/>
    <p:sldId id="267" r:id="rId15"/>
    <p:sldId id="345" r:id="rId16"/>
    <p:sldId id="270" r:id="rId17"/>
    <p:sldId id="394" r:id="rId18"/>
    <p:sldId id="395" r:id="rId19"/>
    <p:sldId id="396" r:id="rId20"/>
    <p:sldId id="355" r:id="rId21"/>
    <p:sldId id="356" r:id="rId22"/>
    <p:sldId id="271" r:id="rId23"/>
    <p:sldId id="273" r:id="rId24"/>
    <p:sldId id="380" r:id="rId25"/>
    <p:sldId id="317" r:id="rId26"/>
    <p:sldId id="278" r:id="rId27"/>
    <p:sldId id="280" r:id="rId28"/>
    <p:sldId id="414" r:id="rId29"/>
    <p:sldId id="415" r:id="rId30"/>
    <p:sldId id="416" r:id="rId31"/>
    <p:sldId id="417" r:id="rId32"/>
    <p:sldId id="418" r:id="rId33"/>
    <p:sldId id="419" r:id="rId34"/>
    <p:sldId id="420" r:id="rId35"/>
    <p:sldId id="421" r:id="rId36"/>
    <p:sldId id="422" r:id="rId37"/>
    <p:sldId id="423" r:id="rId38"/>
    <p:sldId id="424" r:id="rId39"/>
    <p:sldId id="425" r:id="rId40"/>
    <p:sldId id="426" r:id="rId41"/>
    <p:sldId id="427" r:id="rId42"/>
    <p:sldId id="428" r:id="rId43"/>
    <p:sldId id="429" r:id="rId44"/>
    <p:sldId id="430" r:id="rId45"/>
    <p:sldId id="431" r:id="rId46"/>
    <p:sldId id="432" r:id="rId47"/>
    <p:sldId id="433" r:id="rId48"/>
    <p:sldId id="434" r:id="rId49"/>
    <p:sldId id="435" r:id="rId50"/>
    <p:sldId id="436" r:id="rId51"/>
    <p:sldId id="437" r:id="rId52"/>
    <p:sldId id="438" r:id="rId53"/>
    <p:sldId id="439" r:id="rId54"/>
    <p:sldId id="440" r:id="rId55"/>
    <p:sldId id="441" r:id="rId56"/>
    <p:sldId id="442" r:id="rId57"/>
    <p:sldId id="443" r:id="rId58"/>
    <p:sldId id="444" r:id="rId59"/>
    <p:sldId id="445" r:id="rId60"/>
    <p:sldId id="446" r:id="rId61"/>
    <p:sldId id="447" r:id="rId62"/>
    <p:sldId id="387" r:id="rId63"/>
    <p:sldId id="281" r:id="rId64"/>
    <p:sldId id="325" r:id="rId65"/>
    <p:sldId id="282" r:id="rId66"/>
    <p:sldId id="337" r:id="rId67"/>
    <p:sldId id="326" r:id="rId68"/>
    <p:sldId id="393" r:id="rId69"/>
    <p:sldId id="376" r:id="rId70"/>
    <p:sldId id="287" r:id="rId71"/>
    <p:sldId id="398" r:id="rId72"/>
    <p:sldId id="283" r:id="rId73"/>
    <p:sldId id="327" r:id="rId74"/>
    <p:sldId id="397" r:id="rId75"/>
    <p:sldId id="328" r:id="rId76"/>
    <p:sldId id="329" r:id="rId77"/>
    <p:sldId id="330" r:id="rId78"/>
    <p:sldId id="388" r:id="rId79"/>
    <p:sldId id="296" r:id="rId80"/>
    <p:sldId id="299" r:id="rId81"/>
    <p:sldId id="300" r:id="rId82"/>
    <p:sldId id="389" r:id="rId83"/>
    <p:sldId id="310" r:id="rId84"/>
    <p:sldId id="311" r:id="rId85"/>
    <p:sldId id="312" r:id="rId86"/>
    <p:sldId id="390" r:id="rId87"/>
    <p:sldId id="332" r:id="rId88"/>
    <p:sldId id="391" r:id="rId89"/>
    <p:sldId id="392" r:id="rId90"/>
    <p:sldId id="448" r:id="rId9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heme Bekhouche" initials="IB"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4020"/>
    <a:srgbClr val="D74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61" autoAdjust="0"/>
    <p:restoredTop sz="94707" autoAdjust="0"/>
  </p:normalViewPr>
  <p:slideViewPr>
    <p:cSldViewPr snapToGrid="0">
      <p:cViewPr>
        <p:scale>
          <a:sx n="53" d="100"/>
          <a:sy n="53" d="100"/>
        </p:scale>
        <p:origin x="-108" y="-390"/>
      </p:cViewPr>
      <p:guideLst>
        <p:guide orient="horz" pos="2160"/>
        <p:guide pos="3840"/>
      </p:guideLst>
    </p:cSldViewPr>
  </p:slideViewPr>
  <p:outlineViewPr>
    <p:cViewPr>
      <p:scale>
        <a:sx n="33" d="100"/>
        <a:sy n="33" d="100"/>
      </p:scale>
      <p:origin x="1664" y="17024"/>
    </p:cViewPr>
  </p:outlineViewPr>
  <p:notesTextViewPr>
    <p:cViewPr>
      <p:scale>
        <a:sx n="1" d="1"/>
        <a:sy n="1" d="1"/>
      </p:scale>
      <p:origin x="0" y="0"/>
    </p:cViewPr>
  </p:notesTextViewPr>
  <p:sorterViewPr>
    <p:cViewPr>
      <p:scale>
        <a:sx n="66" d="100"/>
        <a:sy n="66" d="100"/>
      </p:scale>
      <p:origin x="0" y="1813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82A26-0772-4D7C-A3F4-F694A7CD6C79}"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fr-BE"/>
        </a:p>
      </dgm:t>
    </dgm:pt>
    <dgm:pt modelId="{78B9406D-1D30-4320-9AD4-04BBF774C467}">
      <dgm:prSet phldrT="[Texte]"/>
      <dgm:spPr/>
      <dgm:t>
        <a:bodyPr/>
        <a:lstStyle/>
        <a:p>
          <a:r>
            <a:rPr lang="fr-BE" dirty="0" smtClean="0"/>
            <a:t>Producteur</a:t>
          </a:r>
          <a:endParaRPr lang="fr-BE" dirty="0"/>
        </a:p>
      </dgm:t>
    </dgm:pt>
    <dgm:pt modelId="{2922A625-7EE4-4CA6-9CA3-59A1010CB1FD}" type="parTrans" cxnId="{AC95C20D-FF78-4C71-8D3B-4EA57898328A}">
      <dgm:prSet/>
      <dgm:spPr/>
      <dgm:t>
        <a:bodyPr/>
        <a:lstStyle/>
        <a:p>
          <a:endParaRPr lang="fr-BE"/>
        </a:p>
      </dgm:t>
    </dgm:pt>
    <dgm:pt modelId="{D8D0A554-3FF6-4A5F-B5EE-933B594BEDEC}" type="sibTrans" cxnId="{AC95C20D-FF78-4C71-8D3B-4EA57898328A}">
      <dgm:prSet/>
      <dgm:spPr/>
      <dgm:t>
        <a:bodyPr/>
        <a:lstStyle/>
        <a:p>
          <a:endParaRPr lang="fr-BE"/>
        </a:p>
      </dgm:t>
    </dgm:pt>
    <dgm:pt modelId="{60400D56-4F9A-4C52-8665-2B787D673508}">
      <dgm:prSet phldrT="[Texte]"/>
      <dgm:spPr/>
      <dgm:t>
        <a:bodyPr/>
        <a:lstStyle/>
        <a:p>
          <a:r>
            <a:rPr lang="fr-BE" dirty="0" smtClean="0"/>
            <a:t>Vend : 100€</a:t>
          </a:r>
          <a:endParaRPr lang="fr-BE" dirty="0"/>
        </a:p>
      </dgm:t>
    </dgm:pt>
    <dgm:pt modelId="{022CC4FC-F84E-4F74-94BE-8DB0595921C4}" type="parTrans" cxnId="{F9041352-66A2-457B-A422-9A3E0EFEA252}">
      <dgm:prSet/>
      <dgm:spPr/>
      <dgm:t>
        <a:bodyPr/>
        <a:lstStyle/>
        <a:p>
          <a:endParaRPr lang="fr-BE"/>
        </a:p>
      </dgm:t>
    </dgm:pt>
    <dgm:pt modelId="{6C7ADAB6-7984-4695-9840-0A5F82427D80}" type="sibTrans" cxnId="{F9041352-66A2-457B-A422-9A3E0EFEA252}">
      <dgm:prSet/>
      <dgm:spPr/>
      <dgm:t>
        <a:bodyPr/>
        <a:lstStyle/>
        <a:p>
          <a:endParaRPr lang="fr-BE"/>
        </a:p>
      </dgm:t>
    </dgm:pt>
    <dgm:pt modelId="{5D1E7D23-D360-4164-9EA2-D08FD18CC8CE}">
      <dgm:prSet phldrT="[Texte]"/>
      <dgm:spPr/>
      <dgm:t>
        <a:bodyPr/>
        <a:lstStyle/>
        <a:p>
          <a:r>
            <a:rPr lang="fr-BE" dirty="0" smtClean="0"/>
            <a:t>Achète 100€ + 21€</a:t>
          </a:r>
          <a:endParaRPr lang="fr-BE" dirty="0"/>
        </a:p>
      </dgm:t>
    </dgm:pt>
    <dgm:pt modelId="{D03C5648-842B-4293-ADDE-88F481B94CEA}" type="parTrans" cxnId="{CED70D56-954C-4A93-84A4-0388AC9CF45E}">
      <dgm:prSet/>
      <dgm:spPr/>
      <dgm:t>
        <a:bodyPr/>
        <a:lstStyle/>
        <a:p>
          <a:endParaRPr lang="fr-BE"/>
        </a:p>
      </dgm:t>
    </dgm:pt>
    <dgm:pt modelId="{962FCF89-3BFB-48A3-AA49-09B2F7EB7CFE}" type="sibTrans" cxnId="{CED70D56-954C-4A93-84A4-0388AC9CF45E}">
      <dgm:prSet/>
      <dgm:spPr/>
      <dgm:t>
        <a:bodyPr/>
        <a:lstStyle/>
        <a:p>
          <a:endParaRPr lang="fr-BE"/>
        </a:p>
      </dgm:t>
    </dgm:pt>
    <dgm:pt modelId="{B9D2FA9F-8076-44C0-81BB-9A0843ABB8AC}">
      <dgm:prSet phldrT="[Texte]"/>
      <dgm:spPr/>
      <dgm:t>
        <a:bodyPr/>
        <a:lstStyle/>
        <a:p>
          <a:r>
            <a:rPr lang="fr-BE" dirty="0" smtClean="0"/>
            <a:t>Grossiste</a:t>
          </a:r>
          <a:endParaRPr lang="fr-BE" dirty="0"/>
        </a:p>
      </dgm:t>
    </dgm:pt>
    <dgm:pt modelId="{CFEBBCC7-F7F3-4044-8429-8B649066B69E}" type="parTrans" cxnId="{29829C98-1086-4698-95D4-DDC388099600}">
      <dgm:prSet/>
      <dgm:spPr/>
      <dgm:t>
        <a:bodyPr/>
        <a:lstStyle/>
        <a:p>
          <a:endParaRPr lang="fr-BE"/>
        </a:p>
      </dgm:t>
    </dgm:pt>
    <dgm:pt modelId="{4F7B724B-1998-436B-A19E-243050E7F07C}" type="sibTrans" cxnId="{29829C98-1086-4698-95D4-DDC388099600}">
      <dgm:prSet/>
      <dgm:spPr/>
      <dgm:t>
        <a:bodyPr/>
        <a:lstStyle/>
        <a:p>
          <a:endParaRPr lang="fr-BE"/>
        </a:p>
      </dgm:t>
    </dgm:pt>
    <dgm:pt modelId="{2A76855D-CA05-4779-8473-617679145191}">
      <dgm:prSet phldrT="[Texte]"/>
      <dgm:spPr/>
      <dgm:t>
        <a:bodyPr/>
        <a:lstStyle/>
        <a:p>
          <a:r>
            <a:rPr lang="fr-BE" dirty="0" smtClean="0"/>
            <a:t>Achète : 200€ + 42€</a:t>
          </a:r>
          <a:endParaRPr lang="fr-BE" dirty="0"/>
        </a:p>
      </dgm:t>
    </dgm:pt>
    <dgm:pt modelId="{F1C08D5A-B7AC-4BAE-97EC-13A623A92700}" type="parTrans" cxnId="{6E90DC4B-D437-48C0-B609-3C7AA070A855}">
      <dgm:prSet/>
      <dgm:spPr/>
      <dgm:t>
        <a:bodyPr/>
        <a:lstStyle/>
        <a:p>
          <a:endParaRPr lang="fr-BE"/>
        </a:p>
      </dgm:t>
    </dgm:pt>
    <dgm:pt modelId="{BDD00E35-E715-460D-B596-A202E6F18740}" type="sibTrans" cxnId="{6E90DC4B-D437-48C0-B609-3C7AA070A855}">
      <dgm:prSet/>
      <dgm:spPr/>
      <dgm:t>
        <a:bodyPr/>
        <a:lstStyle/>
        <a:p>
          <a:endParaRPr lang="fr-BE"/>
        </a:p>
      </dgm:t>
    </dgm:pt>
    <dgm:pt modelId="{A7D4FDED-7227-4B33-94A8-E50A328B3C86}">
      <dgm:prSet phldrT="[Texte]"/>
      <dgm:spPr/>
      <dgm:t>
        <a:bodyPr/>
        <a:lstStyle/>
        <a:p>
          <a:r>
            <a:rPr lang="fr-BE" dirty="0" smtClean="0"/>
            <a:t>Commerçant</a:t>
          </a:r>
          <a:endParaRPr lang="fr-BE" dirty="0"/>
        </a:p>
      </dgm:t>
    </dgm:pt>
    <dgm:pt modelId="{E5CCE684-FD88-4528-9DE0-9A42AE148090}" type="parTrans" cxnId="{48B18CD3-DAEC-4141-974D-A10A05F65A73}">
      <dgm:prSet/>
      <dgm:spPr/>
      <dgm:t>
        <a:bodyPr/>
        <a:lstStyle/>
        <a:p>
          <a:endParaRPr lang="fr-BE"/>
        </a:p>
      </dgm:t>
    </dgm:pt>
    <dgm:pt modelId="{89F06DBD-2756-478B-8D60-CF5EC9D20679}" type="sibTrans" cxnId="{48B18CD3-DAEC-4141-974D-A10A05F65A73}">
      <dgm:prSet/>
      <dgm:spPr/>
      <dgm:t>
        <a:bodyPr/>
        <a:lstStyle/>
        <a:p>
          <a:endParaRPr lang="fr-BE"/>
        </a:p>
      </dgm:t>
    </dgm:pt>
    <dgm:pt modelId="{83039CD1-10B9-4DC3-B65C-C139D828C840}">
      <dgm:prSet phldrT="[Texte]"/>
      <dgm:spPr/>
      <dgm:t>
        <a:bodyPr/>
        <a:lstStyle/>
        <a:p>
          <a:r>
            <a:rPr lang="fr-BE" dirty="0" smtClean="0"/>
            <a:t>Consommateur</a:t>
          </a:r>
          <a:endParaRPr lang="fr-BE" dirty="0"/>
        </a:p>
      </dgm:t>
    </dgm:pt>
    <dgm:pt modelId="{EBFD3136-436A-4E9B-AB83-0271B581BC39}" type="parTrans" cxnId="{57B56A10-0760-4ECD-86E4-B36A47022A99}">
      <dgm:prSet/>
      <dgm:spPr/>
      <dgm:t>
        <a:bodyPr/>
        <a:lstStyle/>
        <a:p>
          <a:endParaRPr lang="fr-BE"/>
        </a:p>
      </dgm:t>
    </dgm:pt>
    <dgm:pt modelId="{B81F32B0-AFBC-4A42-BFD6-43B00FAF5F85}" type="sibTrans" cxnId="{57B56A10-0760-4ECD-86E4-B36A47022A99}">
      <dgm:prSet/>
      <dgm:spPr/>
      <dgm:t>
        <a:bodyPr/>
        <a:lstStyle/>
        <a:p>
          <a:endParaRPr lang="fr-BE"/>
        </a:p>
      </dgm:t>
    </dgm:pt>
    <dgm:pt modelId="{CE96311E-090C-4360-9F8E-D94DC0D52848}">
      <dgm:prSet phldrT="[Texte]"/>
      <dgm:spPr/>
      <dgm:t>
        <a:bodyPr/>
        <a:lstStyle/>
        <a:p>
          <a:r>
            <a:rPr lang="fr-BE" dirty="0" smtClean="0"/>
            <a:t>Coopérative</a:t>
          </a:r>
          <a:endParaRPr lang="fr-BE" dirty="0"/>
        </a:p>
      </dgm:t>
    </dgm:pt>
    <dgm:pt modelId="{850177AB-0A05-4A3F-9B8C-62AC5E77D8CE}" type="parTrans" cxnId="{02711AA9-8726-48EE-A8EB-760D8875D84C}">
      <dgm:prSet/>
      <dgm:spPr/>
      <dgm:t>
        <a:bodyPr/>
        <a:lstStyle/>
        <a:p>
          <a:endParaRPr lang="fr-BE"/>
        </a:p>
      </dgm:t>
    </dgm:pt>
    <dgm:pt modelId="{1E2434D2-D840-4322-A5DA-C178FCBF793B}" type="sibTrans" cxnId="{02711AA9-8726-48EE-A8EB-760D8875D84C}">
      <dgm:prSet/>
      <dgm:spPr/>
      <dgm:t>
        <a:bodyPr/>
        <a:lstStyle/>
        <a:p>
          <a:endParaRPr lang="fr-BE"/>
        </a:p>
      </dgm:t>
    </dgm:pt>
    <dgm:pt modelId="{9AD9D0FC-67C1-4EC2-BCBD-54A0AC4B21FF}">
      <dgm:prSet phldrT="[Texte]"/>
      <dgm:spPr/>
      <dgm:t>
        <a:bodyPr/>
        <a:lstStyle/>
        <a:p>
          <a:r>
            <a:rPr lang="fr-BE" dirty="0" smtClean="0"/>
            <a:t>TVA facturée : 21€</a:t>
          </a:r>
          <a:endParaRPr lang="fr-BE" dirty="0"/>
        </a:p>
      </dgm:t>
    </dgm:pt>
    <dgm:pt modelId="{B81C4C6A-C5EF-4AFE-8C57-B6E879245393}" type="parTrans" cxnId="{51EF5DA8-F999-4FD6-9778-5E1C83DBF87A}">
      <dgm:prSet/>
      <dgm:spPr/>
      <dgm:t>
        <a:bodyPr/>
        <a:lstStyle/>
        <a:p>
          <a:endParaRPr lang="fr-BE"/>
        </a:p>
      </dgm:t>
    </dgm:pt>
    <dgm:pt modelId="{F4EF27EF-F1CC-4EF7-A99D-59293FAB0F81}" type="sibTrans" cxnId="{51EF5DA8-F999-4FD6-9778-5E1C83DBF87A}">
      <dgm:prSet/>
      <dgm:spPr/>
      <dgm:t>
        <a:bodyPr/>
        <a:lstStyle/>
        <a:p>
          <a:endParaRPr lang="fr-BE"/>
        </a:p>
      </dgm:t>
    </dgm:pt>
    <dgm:pt modelId="{E5193A7A-06A0-40AE-B4F6-E9CAA76F0D76}">
      <dgm:prSet phldrT="[Texte]"/>
      <dgm:spPr/>
      <dgm:t>
        <a:bodyPr/>
        <a:lstStyle/>
        <a:p>
          <a:r>
            <a:rPr lang="fr-BE" dirty="0" smtClean="0"/>
            <a:t>Vend : 200€</a:t>
          </a:r>
          <a:endParaRPr lang="fr-BE" dirty="0"/>
        </a:p>
      </dgm:t>
    </dgm:pt>
    <dgm:pt modelId="{0F9F788B-3F6B-466B-9B0D-2851FF49E6C5}" type="parTrans" cxnId="{9F6AA859-9C8F-472A-8E4F-5B638F65490E}">
      <dgm:prSet/>
      <dgm:spPr/>
      <dgm:t>
        <a:bodyPr/>
        <a:lstStyle/>
        <a:p>
          <a:endParaRPr lang="fr-BE"/>
        </a:p>
      </dgm:t>
    </dgm:pt>
    <dgm:pt modelId="{694D73E8-8862-4738-BECF-31D43D9DD0D8}" type="sibTrans" cxnId="{9F6AA859-9C8F-472A-8E4F-5B638F65490E}">
      <dgm:prSet/>
      <dgm:spPr/>
      <dgm:t>
        <a:bodyPr/>
        <a:lstStyle/>
        <a:p>
          <a:endParaRPr lang="fr-BE"/>
        </a:p>
      </dgm:t>
    </dgm:pt>
    <dgm:pt modelId="{16177AFC-6520-40BF-B523-3484BA94E336}">
      <dgm:prSet phldrT="[Texte]"/>
      <dgm:spPr/>
      <dgm:t>
        <a:bodyPr/>
        <a:lstStyle/>
        <a:p>
          <a:r>
            <a:rPr lang="fr-BE" dirty="0" smtClean="0"/>
            <a:t>TVA facturée : 42€</a:t>
          </a:r>
          <a:endParaRPr lang="fr-BE" dirty="0"/>
        </a:p>
      </dgm:t>
    </dgm:pt>
    <dgm:pt modelId="{09922738-1194-4623-A584-FFF485A060A3}" type="parTrans" cxnId="{752AA077-BA4E-4697-851E-C6C6F8937EDC}">
      <dgm:prSet/>
      <dgm:spPr/>
      <dgm:t>
        <a:bodyPr/>
        <a:lstStyle/>
        <a:p>
          <a:endParaRPr lang="fr-BE"/>
        </a:p>
      </dgm:t>
    </dgm:pt>
    <dgm:pt modelId="{8578FE0E-66BF-4B77-ABC9-B0073FB57AC2}" type="sibTrans" cxnId="{752AA077-BA4E-4697-851E-C6C6F8937EDC}">
      <dgm:prSet/>
      <dgm:spPr/>
      <dgm:t>
        <a:bodyPr/>
        <a:lstStyle/>
        <a:p>
          <a:endParaRPr lang="fr-BE"/>
        </a:p>
      </dgm:t>
    </dgm:pt>
    <dgm:pt modelId="{6522AA9C-98F4-40F0-B093-6A2C8B58CCD4}">
      <dgm:prSet phldrT="[Texte]"/>
      <dgm:spPr/>
      <dgm:t>
        <a:bodyPr/>
        <a:lstStyle/>
        <a:p>
          <a:r>
            <a:rPr lang="fr-BE" dirty="0" smtClean="0"/>
            <a:t>TVA à payer à l’administration :  42€ – 21€ = 21€</a:t>
          </a:r>
          <a:endParaRPr lang="fr-BE" dirty="0"/>
        </a:p>
      </dgm:t>
    </dgm:pt>
    <dgm:pt modelId="{E6A286B3-1860-42C9-801A-A57913AF656E}" type="parTrans" cxnId="{41C703F6-CB15-49BC-A535-8C0283249ABB}">
      <dgm:prSet/>
      <dgm:spPr/>
      <dgm:t>
        <a:bodyPr/>
        <a:lstStyle/>
        <a:p>
          <a:endParaRPr lang="fr-BE"/>
        </a:p>
      </dgm:t>
    </dgm:pt>
    <dgm:pt modelId="{D7558420-D623-4066-A596-ED6DA7E86B88}" type="sibTrans" cxnId="{41C703F6-CB15-49BC-A535-8C0283249ABB}">
      <dgm:prSet/>
      <dgm:spPr/>
      <dgm:t>
        <a:bodyPr/>
        <a:lstStyle/>
        <a:p>
          <a:endParaRPr lang="fr-BE"/>
        </a:p>
      </dgm:t>
    </dgm:pt>
    <dgm:pt modelId="{2B5C3BBA-042B-4894-A8E7-222F6A4CEFE3}">
      <dgm:prSet phldrT="[Texte]"/>
      <dgm:spPr/>
      <dgm:t>
        <a:bodyPr/>
        <a:lstStyle/>
        <a:p>
          <a:r>
            <a:rPr lang="fr-BE" dirty="0" smtClean="0"/>
            <a:t>Vend : 300€</a:t>
          </a:r>
          <a:endParaRPr lang="fr-BE" dirty="0"/>
        </a:p>
      </dgm:t>
    </dgm:pt>
    <dgm:pt modelId="{FE6F9D1C-9AD9-4ED3-BBD9-DCB433EF703B}" type="parTrans" cxnId="{BCE3B671-985C-46B0-AEA4-E7EE346417E4}">
      <dgm:prSet/>
      <dgm:spPr/>
      <dgm:t>
        <a:bodyPr/>
        <a:lstStyle/>
        <a:p>
          <a:endParaRPr lang="fr-BE"/>
        </a:p>
      </dgm:t>
    </dgm:pt>
    <dgm:pt modelId="{C19CF34D-D886-45D0-8B59-8FB192CA8D6D}" type="sibTrans" cxnId="{BCE3B671-985C-46B0-AEA4-E7EE346417E4}">
      <dgm:prSet/>
      <dgm:spPr/>
      <dgm:t>
        <a:bodyPr/>
        <a:lstStyle/>
        <a:p>
          <a:endParaRPr lang="fr-BE"/>
        </a:p>
      </dgm:t>
    </dgm:pt>
    <dgm:pt modelId="{E33901D1-526C-4729-927A-8BFE95676953}">
      <dgm:prSet phldrT="[Texte]"/>
      <dgm:spPr/>
      <dgm:t>
        <a:bodyPr/>
        <a:lstStyle/>
        <a:p>
          <a:r>
            <a:rPr lang="fr-BE" dirty="0" smtClean="0"/>
            <a:t>TVA facturée : 63€</a:t>
          </a:r>
          <a:endParaRPr lang="fr-BE" dirty="0"/>
        </a:p>
      </dgm:t>
    </dgm:pt>
    <dgm:pt modelId="{2E2C4862-4893-4EFE-9339-9812BE829043}" type="parTrans" cxnId="{113BF51A-649B-4C28-B39E-2652D1F5E4BF}">
      <dgm:prSet/>
      <dgm:spPr/>
      <dgm:t>
        <a:bodyPr/>
        <a:lstStyle/>
        <a:p>
          <a:endParaRPr lang="fr-BE"/>
        </a:p>
      </dgm:t>
    </dgm:pt>
    <dgm:pt modelId="{9C43A980-F26A-471C-B0B3-7CBA77CBC1D5}" type="sibTrans" cxnId="{113BF51A-649B-4C28-B39E-2652D1F5E4BF}">
      <dgm:prSet/>
      <dgm:spPr/>
      <dgm:t>
        <a:bodyPr/>
        <a:lstStyle/>
        <a:p>
          <a:endParaRPr lang="fr-BE"/>
        </a:p>
      </dgm:t>
    </dgm:pt>
    <dgm:pt modelId="{2C1B36D0-DEAF-4498-9ADA-D7A85F7CAF3B}">
      <dgm:prSet phldrT="[Texte]"/>
      <dgm:spPr/>
      <dgm:t>
        <a:bodyPr/>
        <a:lstStyle/>
        <a:p>
          <a:r>
            <a:rPr lang="fr-BE" dirty="0" smtClean="0"/>
            <a:t>TVA à payer à l’administration : 63€ – 42€ = 21€</a:t>
          </a:r>
          <a:endParaRPr lang="fr-BE" dirty="0"/>
        </a:p>
      </dgm:t>
    </dgm:pt>
    <dgm:pt modelId="{C611A8BC-B5A3-4521-A367-5987201BF910}" type="parTrans" cxnId="{5E526875-841E-419B-8898-4250F4396686}">
      <dgm:prSet/>
      <dgm:spPr/>
      <dgm:t>
        <a:bodyPr/>
        <a:lstStyle/>
        <a:p>
          <a:endParaRPr lang="fr-BE"/>
        </a:p>
      </dgm:t>
    </dgm:pt>
    <dgm:pt modelId="{9C8668CD-8F8F-4706-8ACF-C8EB579941DF}" type="sibTrans" cxnId="{5E526875-841E-419B-8898-4250F4396686}">
      <dgm:prSet/>
      <dgm:spPr/>
      <dgm:t>
        <a:bodyPr/>
        <a:lstStyle/>
        <a:p>
          <a:endParaRPr lang="fr-BE"/>
        </a:p>
      </dgm:t>
    </dgm:pt>
    <dgm:pt modelId="{548A627E-0EDE-4446-BC05-744D6877F1DF}">
      <dgm:prSet phldrT="[Texte]"/>
      <dgm:spPr/>
      <dgm:t>
        <a:bodyPr/>
        <a:lstStyle/>
        <a:p>
          <a:r>
            <a:rPr lang="fr-BE" dirty="0" smtClean="0"/>
            <a:t>TVA à payer à l’administration: 21€</a:t>
          </a:r>
          <a:endParaRPr lang="fr-BE" dirty="0"/>
        </a:p>
      </dgm:t>
    </dgm:pt>
    <dgm:pt modelId="{9E758D62-A59F-4C56-9641-AA2D4826ACCA}" type="parTrans" cxnId="{05F5BDAF-E4CF-4B5F-89B9-16968B8AC5BA}">
      <dgm:prSet/>
      <dgm:spPr/>
      <dgm:t>
        <a:bodyPr/>
        <a:lstStyle/>
        <a:p>
          <a:endParaRPr lang="fr-BE"/>
        </a:p>
      </dgm:t>
    </dgm:pt>
    <dgm:pt modelId="{2539337B-F6C0-4523-A58B-A66128A34CB5}" type="sibTrans" cxnId="{05F5BDAF-E4CF-4B5F-89B9-16968B8AC5BA}">
      <dgm:prSet/>
      <dgm:spPr/>
      <dgm:t>
        <a:bodyPr/>
        <a:lstStyle/>
        <a:p>
          <a:endParaRPr lang="fr-BE"/>
        </a:p>
      </dgm:t>
    </dgm:pt>
    <dgm:pt modelId="{0E14BB89-CA94-4E78-9883-49CB589C29A8}">
      <dgm:prSet phldrT="[Texte]"/>
      <dgm:spPr/>
      <dgm:t>
        <a:bodyPr/>
        <a:lstStyle/>
        <a:p>
          <a:r>
            <a:rPr lang="fr-BE" dirty="0" smtClean="0"/>
            <a:t>Achète: 300€ + 63€</a:t>
          </a:r>
          <a:endParaRPr lang="fr-BE" dirty="0"/>
        </a:p>
      </dgm:t>
    </dgm:pt>
    <dgm:pt modelId="{C403EF20-DC4E-4B0D-A0DB-2AAE99D913A6}" type="parTrans" cxnId="{EE22D0C7-C8C8-42AA-B35D-C819282CCE98}">
      <dgm:prSet/>
      <dgm:spPr/>
      <dgm:t>
        <a:bodyPr/>
        <a:lstStyle/>
        <a:p>
          <a:endParaRPr lang="fr-BE"/>
        </a:p>
      </dgm:t>
    </dgm:pt>
    <dgm:pt modelId="{FA89EC51-0EF7-4EDA-B4FD-E48F900BCCBE}" type="sibTrans" cxnId="{EE22D0C7-C8C8-42AA-B35D-C819282CCE98}">
      <dgm:prSet/>
      <dgm:spPr/>
      <dgm:t>
        <a:bodyPr/>
        <a:lstStyle/>
        <a:p>
          <a:endParaRPr lang="fr-BE"/>
        </a:p>
      </dgm:t>
    </dgm:pt>
    <dgm:pt modelId="{F45891E5-E832-428B-BCBA-E24461C022E4}">
      <dgm:prSet phldrT="[Texte]"/>
      <dgm:spPr/>
      <dgm:t>
        <a:bodyPr/>
        <a:lstStyle/>
        <a:p>
          <a:r>
            <a:rPr lang="fr-BE" dirty="0" smtClean="0"/>
            <a:t>Vend : 500€</a:t>
          </a:r>
          <a:endParaRPr lang="fr-BE" dirty="0"/>
        </a:p>
      </dgm:t>
    </dgm:pt>
    <dgm:pt modelId="{71CAEAD8-A595-4802-AF65-8EF1EB0D0760}" type="parTrans" cxnId="{99908550-EB01-4DB4-BE0B-369F5E9F95BF}">
      <dgm:prSet/>
      <dgm:spPr/>
      <dgm:t>
        <a:bodyPr/>
        <a:lstStyle/>
        <a:p>
          <a:endParaRPr lang="fr-BE"/>
        </a:p>
      </dgm:t>
    </dgm:pt>
    <dgm:pt modelId="{B96955E7-D18A-4B01-9B64-B986CD635F9B}" type="sibTrans" cxnId="{99908550-EB01-4DB4-BE0B-369F5E9F95BF}">
      <dgm:prSet/>
      <dgm:spPr/>
      <dgm:t>
        <a:bodyPr/>
        <a:lstStyle/>
        <a:p>
          <a:endParaRPr lang="fr-BE"/>
        </a:p>
      </dgm:t>
    </dgm:pt>
    <dgm:pt modelId="{6976E825-D3F7-4FE5-8CE0-63F30DC5E95A}">
      <dgm:prSet phldrT="[Texte]"/>
      <dgm:spPr/>
      <dgm:t>
        <a:bodyPr/>
        <a:lstStyle/>
        <a:p>
          <a:r>
            <a:rPr lang="fr-BE" dirty="0" smtClean="0"/>
            <a:t>TVA facturée : 105€</a:t>
          </a:r>
          <a:endParaRPr lang="fr-BE" dirty="0"/>
        </a:p>
      </dgm:t>
    </dgm:pt>
    <dgm:pt modelId="{8D2355C5-AB3E-410C-9D1F-504D5E851D95}" type="parTrans" cxnId="{83AFD0A1-6A5C-475E-BF26-75C6B19C124D}">
      <dgm:prSet/>
      <dgm:spPr/>
      <dgm:t>
        <a:bodyPr/>
        <a:lstStyle/>
        <a:p>
          <a:endParaRPr lang="fr-BE"/>
        </a:p>
      </dgm:t>
    </dgm:pt>
    <dgm:pt modelId="{CE20673F-1C9D-4AFB-8FC0-437C2526CD1E}" type="sibTrans" cxnId="{83AFD0A1-6A5C-475E-BF26-75C6B19C124D}">
      <dgm:prSet/>
      <dgm:spPr/>
      <dgm:t>
        <a:bodyPr/>
        <a:lstStyle/>
        <a:p>
          <a:endParaRPr lang="fr-BE"/>
        </a:p>
      </dgm:t>
    </dgm:pt>
    <dgm:pt modelId="{88ED9986-A861-40FA-A91E-7E984F9ED696}">
      <dgm:prSet phldrT="[Texte]"/>
      <dgm:spPr/>
      <dgm:t>
        <a:bodyPr/>
        <a:lstStyle/>
        <a:p>
          <a:r>
            <a:rPr lang="fr-BE" dirty="0" smtClean="0"/>
            <a:t>TVA à payer à l’administration:105€ – 63€ = 42€</a:t>
          </a:r>
          <a:endParaRPr lang="fr-BE" dirty="0"/>
        </a:p>
      </dgm:t>
    </dgm:pt>
    <dgm:pt modelId="{AD79D3CB-4D33-49EF-A543-260D582849AA}" type="parTrans" cxnId="{F5752565-760B-4B53-9B29-3F80D925B5D2}">
      <dgm:prSet/>
      <dgm:spPr/>
      <dgm:t>
        <a:bodyPr/>
        <a:lstStyle/>
        <a:p>
          <a:endParaRPr lang="fr-BE"/>
        </a:p>
      </dgm:t>
    </dgm:pt>
    <dgm:pt modelId="{9152B4F7-7F33-4F3F-A9DB-A95AF2B5A96D}" type="sibTrans" cxnId="{F5752565-760B-4B53-9B29-3F80D925B5D2}">
      <dgm:prSet/>
      <dgm:spPr/>
      <dgm:t>
        <a:bodyPr/>
        <a:lstStyle/>
        <a:p>
          <a:endParaRPr lang="fr-BE"/>
        </a:p>
      </dgm:t>
    </dgm:pt>
    <dgm:pt modelId="{B3FD6D2D-90FA-40C2-9071-1FF285F456F2}">
      <dgm:prSet phldrT="[Texte]"/>
      <dgm:spPr/>
      <dgm:t>
        <a:bodyPr/>
        <a:lstStyle/>
        <a:p>
          <a:r>
            <a:rPr lang="fr-BE" dirty="0" smtClean="0"/>
            <a:t>Achète : 500€ + 105€</a:t>
          </a:r>
          <a:endParaRPr lang="fr-BE" dirty="0"/>
        </a:p>
      </dgm:t>
    </dgm:pt>
    <dgm:pt modelId="{62AB7292-73AE-4EB7-9394-8261C971B129}" type="parTrans" cxnId="{0AE9215B-B3CD-466C-9013-3C7011D47C75}">
      <dgm:prSet/>
      <dgm:spPr/>
      <dgm:t>
        <a:bodyPr/>
        <a:lstStyle/>
        <a:p>
          <a:endParaRPr lang="fr-BE"/>
        </a:p>
      </dgm:t>
    </dgm:pt>
    <dgm:pt modelId="{EA9C5F04-7062-44C1-A921-EAA5C95647D4}" type="sibTrans" cxnId="{0AE9215B-B3CD-466C-9013-3C7011D47C75}">
      <dgm:prSet/>
      <dgm:spPr/>
      <dgm:t>
        <a:bodyPr/>
        <a:lstStyle/>
        <a:p>
          <a:endParaRPr lang="fr-BE"/>
        </a:p>
      </dgm:t>
    </dgm:pt>
    <dgm:pt modelId="{DA3E525A-6270-4C7B-A5C0-211ED88A17B2}">
      <dgm:prSet phldrT="[Texte]"/>
      <dgm:spPr/>
      <dgm:t>
        <a:bodyPr/>
        <a:lstStyle/>
        <a:p>
          <a:r>
            <a:rPr lang="fr-BE" dirty="0" smtClean="0"/>
            <a:t>Cout final : 605€</a:t>
          </a:r>
          <a:endParaRPr lang="fr-BE" dirty="0"/>
        </a:p>
      </dgm:t>
    </dgm:pt>
    <dgm:pt modelId="{BDADA2ED-02A3-41F6-97ED-D5EEEAF03AF0}" type="parTrans" cxnId="{5DA19B6E-4784-4ED5-BAE5-E11D0AE6B358}">
      <dgm:prSet/>
      <dgm:spPr/>
      <dgm:t>
        <a:bodyPr/>
        <a:lstStyle/>
        <a:p>
          <a:endParaRPr lang="fr-BE"/>
        </a:p>
      </dgm:t>
    </dgm:pt>
    <dgm:pt modelId="{2D7575D0-EFE7-4526-83AD-75C823E83BFE}" type="sibTrans" cxnId="{5DA19B6E-4784-4ED5-BAE5-E11D0AE6B358}">
      <dgm:prSet/>
      <dgm:spPr/>
      <dgm:t>
        <a:bodyPr/>
        <a:lstStyle/>
        <a:p>
          <a:endParaRPr lang="fr-BE"/>
        </a:p>
      </dgm:t>
    </dgm:pt>
    <dgm:pt modelId="{077D4EED-87AC-4270-A241-47381B04C743}" type="pres">
      <dgm:prSet presAssocID="{47F82A26-0772-4D7C-A3F4-F694A7CD6C79}" presName="CompostProcess" presStyleCnt="0">
        <dgm:presLayoutVars>
          <dgm:dir/>
          <dgm:resizeHandles val="exact"/>
        </dgm:presLayoutVars>
      </dgm:prSet>
      <dgm:spPr/>
      <dgm:t>
        <a:bodyPr/>
        <a:lstStyle/>
        <a:p>
          <a:endParaRPr lang="fr-BE"/>
        </a:p>
      </dgm:t>
    </dgm:pt>
    <dgm:pt modelId="{37720364-32EE-4BF9-9C6E-27D2ABF72705}" type="pres">
      <dgm:prSet presAssocID="{47F82A26-0772-4D7C-A3F4-F694A7CD6C79}" presName="arrow" presStyleLbl="bgShp" presStyleIdx="0" presStyleCnt="1"/>
      <dgm:spPr/>
    </dgm:pt>
    <dgm:pt modelId="{FCF32C14-BC98-417B-8D7B-3C02194B0DA7}" type="pres">
      <dgm:prSet presAssocID="{47F82A26-0772-4D7C-A3F4-F694A7CD6C79}" presName="linearProcess" presStyleCnt="0"/>
      <dgm:spPr/>
    </dgm:pt>
    <dgm:pt modelId="{BED322B6-2E9B-4EF9-AAC3-CE0F4D0022EF}" type="pres">
      <dgm:prSet presAssocID="{78B9406D-1D30-4320-9AD4-04BBF774C467}" presName="textNode" presStyleLbl="node1" presStyleIdx="0" presStyleCnt="5">
        <dgm:presLayoutVars>
          <dgm:bulletEnabled val="1"/>
        </dgm:presLayoutVars>
      </dgm:prSet>
      <dgm:spPr/>
      <dgm:t>
        <a:bodyPr/>
        <a:lstStyle/>
        <a:p>
          <a:endParaRPr lang="fr-BE"/>
        </a:p>
      </dgm:t>
    </dgm:pt>
    <dgm:pt modelId="{7B4CCD9E-174E-461C-B135-DFF54BDB9D68}" type="pres">
      <dgm:prSet presAssocID="{D8D0A554-3FF6-4A5F-B5EE-933B594BEDEC}" presName="sibTrans" presStyleCnt="0"/>
      <dgm:spPr/>
    </dgm:pt>
    <dgm:pt modelId="{4C3CD4DD-54C2-445C-B6B6-AD1F157E65E8}" type="pres">
      <dgm:prSet presAssocID="{CE96311E-090C-4360-9F8E-D94DC0D52848}" presName="textNode" presStyleLbl="node1" presStyleIdx="1" presStyleCnt="5">
        <dgm:presLayoutVars>
          <dgm:bulletEnabled val="1"/>
        </dgm:presLayoutVars>
      </dgm:prSet>
      <dgm:spPr/>
      <dgm:t>
        <a:bodyPr/>
        <a:lstStyle/>
        <a:p>
          <a:endParaRPr lang="fr-BE"/>
        </a:p>
      </dgm:t>
    </dgm:pt>
    <dgm:pt modelId="{2D8ED407-9DEF-4990-8775-14B55242AA5E}" type="pres">
      <dgm:prSet presAssocID="{1E2434D2-D840-4322-A5DA-C178FCBF793B}" presName="sibTrans" presStyleCnt="0"/>
      <dgm:spPr/>
    </dgm:pt>
    <dgm:pt modelId="{2899D930-2A6F-475A-85F7-E47AB21049FB}" type="pres">
      <dgm:prSet presAssocID="{B9D2FA9F-8076-44C0-81BB-9A0843ABB8AC}" presName="textNode" presStyleLbl="node1" presStyleIdx="2" presStyleCnt="5">
        <dgm:presLayoutVars>
          <dgm:bulletEnabled val="1"/>
        </dgm:presLayoutVars>
      </dgm:prSet>
      <dgm:spPr/>
      <dgm:t>
        <a:bodyPr/>
        <a:lstStyle/>
        <a:p>
          <a:endParaRPr lang="fr-BE"/>
        </a:p>
      </dgm:t>
    </dgm:pt>
    <dgm:pt modelId="{37EBDE1B-C8C3-4C8E-97B2-A28C00B20813}" type="pres">
      <dgm:prSet presAssocID="{4F7B724B-1998-436B-A19E-243050E7F07C}" presName="sibTrans" presStyleCnt="0"/>
      <dgm:spPr/>
    </dgm:pt>
    <dgm:pt modelId="{0773B7B2-4FB9-4160-97E2-C8C0AFC43C56}" type="pres">
      <dgm:prSet presAssocID="{A7D4FDED-7227-4B33-94A8-E50A328B3C86}" presName="textNode" presStyleLbl="node1" presStyleIdx="3" presStyleCnt="5">
        <dgm:presLayoutVars>
          <dgm:bulletEnabled val="1"/>
        </dgm:presLayoutVars>
      </dgm:prSet>
      <dgm:spPr/>
      <dgm:t>
        <a:bodyPr/>
        <a:lstStyle/>
        <a:p>
          <a:endParaRPr lang="fr-BE"/>
        </a:p>
      </dgm:t>
    </dgm:pt>
    <dgm:pt modelId="{494F8532-FCC5-434C-BB9A-9238908A9C78}" type="pres">
      <dgm:prSet presAssocID="{89F06DBD-2756-478B-8D60-CF5EC9D20679}" presName="sibTrans" presStyleCnt="0"/>
      <dgm:spPr/>
    </dgm:pt>
    <dgm:pt modelId="{A3761019-E92C-48B8-99E4-546961A52C1F}" type="pres">
      <dgm:prSet presAssocID="{83039CD1-10B9-4DC3-B65C-C139D828C840}" presName="textNode" presStyleLbl="node1" presStyleIdx="4" presStyleCnt="5">
        <dgm:presLayoutVars>
          <dgm:bulletEnabled val="1"/>
        </dgm:presLayoutVars>
      </dgm:prSet>
      <dgm:spPr/>
      <dgm:t>
        <a:bodyPr/>
        <a:lstStyle/>
        <a:p>
          <a:endParaRPr lang="fr-BE"/>
        </a:p>
      </dgm:t>
    </dgm:pt>
  </dgm:ptLst>
  <dgm:cxnLst>
    <dgm:cxn modelId="{FB6BBD8E-7D40-4D80-A603-A7657E6A29C2}" type="presOf" srcId="{0E14BB89-CA94-4E78-9883-49CB589C29A8}" destId="{0773B7B2-4FB9-4160-97E2-C8C0AFC43C56}" srcOrd="0" destOrd="1" presId="urn:microsoft.com/office/officeart/2005/8/layout/hProcess9"/>
    <dgm:cxn modelId="{48B18CD3-DAEC-4141-974D-A10A05F65A73}" srcId="{47F82A26-0772-4D7C-A3F4-F694A7CD6C79}" destId="{A7D4FDED-7227-4B33-94A8-E50A328B3C86}" srcOrd="3" destOrd="0" parTransId="{E5CCE684-FD88-4528-9DE0-9A42AE148090}" sibTransId="{89F06DBD-2756-478B-8D60-CF5EC9D20679}"/>
    <dgm:cxn modelId="{0BC49645-40F0-47AE-BD4F-61BDDA693F13}" type="presOf" srcId="{E5193A7A-06A0-40AE-B4F6-E9CAA76F0D76}" destId="{4C3CD4DD-54C2-445C-B6B6-AD1F157E65E8}" srcOrd="0" destOrd="2" presId="urn:microsoft.com/office/officeart/2005/8/layout/hProcess9"/>
    <dgm:cxn modelId="{113BF51A-649B-4C28-B39E-2652D1F5E4BF}" srcId="{B9D2FA9F-8076-44C0-81BB-9A0843ABB8AC}" destId="{E33901D1-526C-4729-927A-8BFE95676953}" srcOrd="2" destOrd="0" parTransId="{2E2C4862-4893-4EFE-9339-9812BE829043}" sibTransId="{9C43A980-F26A-471C-B0B3-7CBA77CBC1D5}"/>
    <dgm:cxn modelId="{83686A6C-DA23-4D0F-8D0E-8E9267595F9B}" type="presOf" srcId="{2A76855D-CA05-4779-8473-617679145191}" destId="{2899D930-2A6F-475A-85F7-E47AB21049FB}" srcOrd="0" destOrd="1" presId="urn:microsoft.com/office/officeart/2005/8/layout/hProcess9"/>
    <dgm:cxn modelId="{57B56A10-0760-4ECD-86E4-B36A47022A99}" srcId="{47F82A26-0772-4D7C-A3F4-F694A7CD6C79}" destId="{83039CD1-10B9-4DC3-B65C-C139D828C840}" srcOrd="4" destOrd="0" parTransId="{EBFD3136-436A-4E9B-AB83-0271B581BC39}" sibTransId="{B81F32B0-AFBC-4A42-BFD6-43B00FAF5F85}"/>
    <dgm:cxn modelId="{0A8375BA-16C2-4ECB-A7AF-A18CD3A5128D}" type="presOf" srcId="{9AD9D0FC-67C1-4EC2-BCBD-54A0AC4B21FF}" destId="{BED322B6-2E9B-4EF9-AAC3-CE0F4D0022EF}" srcOrd="0" destOrd="2" presId="urn:microsoft.com/office/officeart/2005/8/layout/hProcess9"/>
    <dgm:cxn modelId="{5DA19B6E-4784-4ED5-BAE5-E11D0AE6B358}" srcId="{83039CD1-10B9-4DC3-B65C-C139D828C840}" destId="{DA3E525A-6270-4C7B-A5C0-211ED88A17B2}" srcOrd="1" destOrd="0" parTransId="{BDADA2ED-02A3-41F6-97ED-D5EEEAF03AF0}" sibTransId="{2D7575D0-EFE7-4526-83AD-75C823E83BFE}"/>
    <dgm:cxn modelId="{CD4F5A3F-A3BF-433A-AA1E-AE11ED49AB54}" type="presOf" srcId="{E33901D1-526C-4729-927A-8BFE95676953}" destId="{2899D930-2A6F-475A-85F7-E47AB21049FB}" srcOrd="0" destOrd="3" presId="urn:microsoft.com/office/officeart/2005/8/layout/hProcess9"/>
    <dgm:cxn modelId="{F9041352-66A2-457B-A422-9A3E0EFEA252}" srcId="{78B9406D-1D30-4320-9AD4-04BBF774C467}" destId="{60400D56-4F9A-4C52-8665-2B787D673508}" srcOrd="0" destOrd="0" parTransId="{022CC4FC-F84E-4F74-94BE-8DB0595921C4}" sibTransId="{6C7ADAB6-7984-4695-9840-0A5F82427D80}"/>
    <dgm:cxn modelId="{6E90DC4B-D437-48C0-B609-3C7AA070A855}" srcId="{B9D2FA9F-8076-44C0-81BB-9A0843ABB8AC}" destId="{2A76855D-CA05-4779-8473-617679145191}" srcOrd="0" destOrd="0" parTransId="{F1C08D5A-B7AC-4BAE-97EC-13A623A92700}" sibTransId="{BDD00E35-E715-460D-B596-A202E6F18740}"/>
    <dgm:cxn modelId="{0AE9215B-B3CD-466C-9013-3C7011D47C75}" srcId="{83039CD1-10B9-4DC3-B65C-C139D828C840}" destId="{B3FD6D2D-90FA-40C2-9071-1FF285F456F2}" srcOrd="0" destOrd="0" parTransId="{62AB7292-73AE-4EB7-9394-8261C971B129}" sibTransId="{EA9C5F04-7062-44C1-A921-EAA5C95647D4}"/>
    <dgm:cxn modelId="{00C2A3F0-6553-48B7-9522-999B219699AF}" type="presOf" srcId="{88ED9986-A861-40FA-A91E-7E984F9ED696}" destId="{0773B7B2-4FB9-4160-97E2-C8C0AFC43C56}" srcOrd="0" destOrd="4" presId="urn:microsoft.com/office/officeart/2005/8/layout/hProcess9"/>
    <dgm:cxn modelId="{9475A719-3160-4281-8A50-8B4DBB30286E}" type="presOf" srcId="{DA3E525A-6270-4C7B-A5C0-211ED88A17B2}" destId="{A3761019-E92C-48B8-99E4-546961A52C1F}" srcOrd="0" destOrd="2" presId="urn:microsoft.com/office/officeart/2005/8/layout/hProcess9"/>
    <dgm:cxn modelId="{407E236D-2C46-4B7A-BCC9-7B5C0246A74B}" type="presOf" srcId="{83039CD1-10B9-4DC3-B65C-C139D828C840}" destId="{A3761019-E92C-48B8-99E4-546961A52C1F}" srcOrd="0" destOrd="0" presId="urn:microsoft.com/office/officeart/2005/8/layout/hProcess9"/>
    <dgm:cxn modelId="{05F5BDAF-E4CF-4B5F-89B9-16968B8AC5BA}" srcId="{78B9406D-1D30-4320-9AD4-04BBF774C467}" destId="{548A627E-0EDE-4446-BC05-744D6877F1DF}" srcOrd="2" destOrd="0" parTransId="{9E758D62-A59F-4C56-9641-AA2D4826ACCA}" sibTransId="{2539337B-F6C0-4523-A58B-A66128A34CB5}"/>
    <dgm:cxn modelId="{D049D827-224A-4A6C-AE82-068883EE4652}" type="presOf" srcId="{78B9406D-1D30-4320-9AD4-04BBF774C467}" destId="{BED322B6-2E9B-4EF9-AAC3-CE0F4D0022EF}" srcOrd="0" destOrd="0" presId="urn:microsoft.com/office/officeart/2005/8/layout/hProcess9"/>
    <dgm:cxn modelId="{9F6AA859-9C8F-472A-8E4F-5B638F65490E}" srcId="{CE96311E-090C-4360-9F8E-D94DC0D52848}" destId="{E5193A7A-06A0-40AE-B4F6-E9CAA76F0D76}" srcOrd="1" destOrd="0" parTransId="{0F9F788B-3F6B-466B-9B0D-2851FF49E6C5}" sibTransId="{694D73E8-8862-4738-BECF-31D43D9DD0D8}"/>
    <dgm:cxn modelId="{D111B86A-57CB-43A2-B58A-4EDB7DCDBB88}" type="presOf" srcId="{F45891E5-E832-428B-BCBA-E24461C022E4}" destId="{0773B7B2-4FB9-4160-97E2-C8C0AFC43C56}" srcOrd="0" destOrd="2" presId="urn:microsoft.com/office/officeart/2005/8/layout/hProcess9"/>
    <dgm:cxn modelId="{323D8681-C49C-424F-85E1-DE3743C164AE}" type="presOf" srcId="{A7D4FDED-7227-4B33-94A8-E50A328B3C86}" destId="{0773B7B2-4FB9-4160-97E2-C8C0AFC43C56}" srcOrd="0" destOrd="0" presId="urn:microsoft.com/office/officeart/2005/8/layout/hProcess9"/>
    <dgm:cxn modelId="{1358705E-0512-4BEC-B20B-D6F1272BC421}" type="presOf" srcId="{6522AA9C-98F4-40F0-B093-6A2C8B58CCD4}" destId="{4C3CD4DD-54C2-445C-B6B6-AD1F157E65E8}" srcOrd="0" destOrd="4" presId="urn:microsoft.com/office/officeart/2005/8/layout/hProcess9"/>
    <dgm:cxn modelId="{CED70D56-954C-4A93-84A4-0388AC9CF45E}" srcId="{CE96311E-090C-4360-9F8E-D94DC0D52848}" destId="{5D1E7D23-D360-4164-9EA2-D08FD18CC8CE}" srcOrd="0" destOrd="0" parTransId="{D03C5648-842B-4293-ADDE-88F481B94CEA}" sibTransId="{962FCF89-3BFB-48A3-AA49-09B2F7EB7CFE}"/>
    <dgm:cxn modelId="{AC95C20D-FF78-4C71-8D3B-4EA57898328A}" srcId="{47F82A26-0772-4D7C-A3F4-F694A7CD6C79}" destId="{78B9406D-1D30-4320-9AD4-04BBF774C467}" srcOrd="0" destOrd="0" parTransId="{2922A625-7EE4-4CA6-9CA3-59A1010CB1FD}" sibTransId="{D8D0A554-3FF6-4A5F-B5EE-933B594BEDEC}"/>
    <dgm:cxn modelId="{F2DFF4B8-C5D7-44C0-B633-43643B89F59A}" type="presOf" srcId="{6976E825-D3F7-4FE5-8CE0-63F30DC5E95A}" destId="{0773B7B2-4FB9-4160-97E2-C8C0AFC43C56}" srcOrd="0" destOrd="3" presId="urn:microsoft.com/office/officeart/2005/8/layout/hProcess9"/>
    <dgm:cxn modelId="{0F18C851-4A6C-4EAB-A091-A46FC132BC70}" type="presOf" srcId="{5D1E7D23-D360-4164-9EA2-D08FD18CC8CE}" destId="{4C3CD4DD-54C2-445C-B6B6-AD1F157E65E8}" srcOrd="0" destOrd="1" presId="urn:microsoft.com/office/officeart/2005/8/layout/hProcess9"/>
    <dgm:cxn modelId="{02711AA9-8726-48EE-A8EB-760D8875D84C}" srcId="{47F82A26-0772-4D7C-A3F4-F694A7CD6C79}" destId="{CE96311E-090C-4360-9F8E-D94DC0D52848}" srcOrd="1" destOrd="0" parTransId="{850177AB-0A05-4A3F-9B8C-62AC5E77D8CE}" sibTransId="{1E2434D2-D840-4322-A5DA-C178FCBF793B}"/>
    <dgm:cxn modelId="{A3E120F8-864F-48A9-A300-E60C860AB2A0}" type="presOf" srcId="{16177AFC-6520-40BF-B523-3484BA94E336}" destId="{4C3CD4DD-54C2-445C-B6B6-AD1F157E65E8}" srcOrd="0" destOrd="3" presId="urn:microsoft.com/office/officeart/2005/8/layout/hProcess9"/>
    <dgm:cxn modelId="{29829C98-1086-4698-95D4-DDC388099600}" srcId="{47F82A26-0772-4D7C-A3F4-F694A7CD6C79}" destId="{B9D2FA9F-8076-44C0-81BB-9A0843ABB8AC}" srcOrd="2" destOrd="0" parTransId="{CFEBBCC7-F7F3-4044-8429-8B649066B69E}" sibTransId="{4F7B724B-1998-436B-A19E-243050E7F07C}"/>
    <dgm:cxn modelId="{EE22D0C7-C8C8-42AA-B35D-C819282CCE98}" srcId="{A7D4FDED-7227-4B33-94A8-E50A328B3C86}" destId="{0E14BB89-CA94-4E78-9883-49CB589C29A8}" srcOrd="0" destOrd="0" parTransId="{C403EF20-DC4E-4B0D-A0DB-2AAE99D913A6}" sibTransId="{FA89EC51-0EF7-4EDA-B4FD-E48F900BCCBE}"/>
    <dgm:cxn modelId="{83AFD0A1-6A5C-475E-BF26-75C6B19C124D}" srcId="{A7D4FDED-7227-4B33-94A8-E50A328B3C86}" destId="{6976E825-D3F7-4FE5-8CE0-63F30DC5E95A}" srcOrd="2" destOrd="0" parTransId="{8D2355C5-AB3E-410C-9D1F-504D5E851D95}" sibTransId="{CE20673F-1C9D-4AFB-8FC0-437C2526CD1E}"/>
    <dgm:cxn modelId="{70791754-9AF9-4ED0-9985-5BCC762BAB60}" type="presOf" srcId="{548A627E-0EDE-4446-BC05-744D6877F1DF}" destId="{BED322B6-2E9B-4EF9-AAC3-CE0F4D0022EF}" srcOrd="0" destOrd="3" presId="urn:microsoft.com/office/officeart/2005/8/layout/hProcess9"/>
    <dgm:cxn modelId="{99908550-EB01-4DB4-BE0B-369F5E9F95BF}" srcId="{A7D4FDED-7227-4B33-94A8-E50A328B3C86}" destId="{F45891E5-E832-428B-BCBA-E24461C022E4}" srcOrd="1" destOrd="0" parTransId="{71CAEAD8-A595-4802-AF65-8EF1EB0D0760}" sibTransId="{B96955E7-D18A-4B01-9B64-B986CD635F9B}"/>
    <dgm:cxn modelId="{41C703F6-CB15-49BC-A535-8C0283249ABB}" srcId="{CE96311E-090C-4360-9F8E-D94DC0D52848}" destId="{6522AA9C-98F4-40F0-B093-6A2C8B58CCD4}" srcOrd="3" destOrd="0" parTransId="{E6A286B3-1860-42C9-801A-A57913AF656E}" sibTransId="{D7558420-D623-4066-A596-ED6DA7E86B88}"/>
    <dgm:cxn modelId="{4854B2BE-BA14-48AE-9145-DF2C00204298}" type="presOf" srcId="{47F82A26-0772-4D7C-A3F4-F694A7CD6C79}" destId="{077D4EED-87AC-4270-A241-47381B04C743}" srcOrd="0" destOrd="0" presId="urn:microsoft.com/office/officeart/2005/8/layout/hProcess9"/>
    <dgm:cxn modelId="{5E526875-841E-419B-8898-4250F4396686}" srcId="{B9D2FA9F-8076-44C0-81BB-9A0843ABB8AC}" destId="{2C1B36D0-DEAF-4498-9ADA-D7A85F7CAF3B}" srcOrd="3" destOrd="0" parTransId="{C611A8BC-B5A3-4521-A367-5987201BF910}" sibTransId="{9C8668CD-8F8F-4706-8ACF-C8EB579941DF}"/>
    <dgm:cxn modelId="{F5752565-760B-4B53-9B29-3F80D925B5D2}" srcId="{A7D4FDED-7227-4B33-94A8-E50A328B3C86}" destId="{88ED9986-A861-40FA-A91E-7E984F9ED696}" srcOrd="3" destOrd="0" parTransId="{AD79D3CB-4D33-49EF-A543-260D582849AA}" sibTransId="{9152B4F7-7F33-4F3F-A9DB-A95AF2B5A96D}"/>
    <dgm:cxn modelId="{752AA077-BA4E-4697-851E-C6C6F8937EDC}" srcId="{CE96311E-090C-4360-9F8E-D94DC0D52848}" destId="{16177AFC-6520-40BF-B523-3484BA94E336}" srcOrd="2" destOrd="0" parTransId="{09922738-1194-4623-A584-FFF485A060A3}" sibTransId="{8578FE0E-66BF-4B77-ABC9-B0073FB57AC2}"/>
    <dgm:cxn modelId="{27366BD5-4C44-4D66-AF3E-7C1FDB88FDAD}" type="presOf" srcId="{2C1B36D0-DEAF-4498-9ADA-D7A85F7CAF3B}" destId="{2899D930-2A6F-475A-85F7-E47AB21049FB}" srcOrd="0" destOrd="4" presId="urn:microsoft.com/office/officeart/2005/8/layout/hProcess9"/>
    <dgm:cxn modelId="{A6E922CF-0106-47F6-AAB2-5E59C0BB0647}" type="presOf" srcId="{60400D56-4F9A-4C52-8665-2B787D673508}" destId="{BED322B6-2E9B-4EF9-AAC3-CE0F4D0022EF}" srcOrd="0" destOrd="1" presId="urn:microsoft.com/office/officeart/2005/8/layout/hProcess9"/>
    <dgm:cxn modelId="{51EF5DA8-F999-4FD6-9778-5E1C83DBF87A}" srcId="{78B9406D-1D30-4320-9AD4-04BBF774C467}" destId="{9AD9D0FC-67C1-4EC2-BCBD-54A0AC4B21FF}" srcOrd="1" destOrd="0" parTransId="{B81C4C6A-C5EF-4AFE-8C57-B6E879245393}" sibTransId="{F4EF27EF-F1CC-4EF7-A99D-59293FAB0F81}"/>
    <dgm:cxn modelId="{28C9270C-05E8-4FCB-90CA-000BA5C3B54E}" type="presOf" srcId="{2B5C3BBA-042B-4894-A8E7-222F6A4CEFE3}" destId="{2899D930-2A6F-475A-85F7-E47AB21049FB}" srcOrd="0" destOrd="2" presId="urn:microsoft.com/office/officeart/2005/8/layout/hProcess9"/>
    <dgm:cxn modelId="{F827784A-1CB1-4017-82A4-D26028CA9750}" type="presOf" srcId="{B9D2FA9F-8076-44C0-81BB-9A0843ABB8AC}" destId="{2899D930-2A6F-475A-85F7-E47AB21049FB}" srcOrd="0" destOrd="0" presId="urn:microsoft.com/office/officeart/2005/8/layout/hProcess9"/>
    <dgm:cxn modelId="{553588CF-8A73-4DF6-BC5F-56DE008D68FD}" type="presOf" srcId="{CE96311E-090C-4360-9F8E-D94DC0D52848}" destId="{4C3CD4DD-54C2-445C-B6B6-AD1F157E65E8}" srcOrd="0" destOrd="0" presId="urn:microsoft.com/office/officeart/2005/8/layout/hProcess9"/>
    <dgm:cxn modelId="{69A9502B-2C31-46F1-B1EE-A30145688C48}" type="presOf" srcId="{B3FD6D2D-90FA-40C2-9071-1FF285F456F2}" destId="{A3761019-E92C-48B8-99E4-546961A52C1F}" srcOrd="0" destOrd="1" presId="urn:microsoft.com/office/officeart/2005/8/layout/hProcess9"/>
    <dgm:cxn modelId="{BCE3B671-985C-46B0-AEA4-E7EE346417E4}" srcId="{B9D2FA9F-8076-44C0-81BB-9A0843ABB8AC}" destId="{2B5C3BBA-042B-4894-A8E7-222F6A4CEFE3}" srcOrd="1" destOrd="0" parTransId="{FE6F9D1C-9AD9-4ED3-BBD9-DCB433EF703B}" sibTransId="{C19CF34D-D886-45D0-8B59-8FB192CA8D6D}"/>
    <dgm:cxn modelId="{44584F17-6BE9-4ADB-BFE6-A1376C9A6BA7}" type="presParOf" srcId="{077D4EED-87AC-4270-A241-47381B04C743}" destId="{37720364-32EE-4BF9-9C6E-27D2ABF72705}" srcOrd="0" destOrd="0" presId="urn:microsoft.com/office/officeart/2005/8/layout/hProcess9"/>
    <dgm:cxn modelId="{1C90907E-CDF3-480C-8DB2-A3C619F295CF}" type="presParOf" srcId="{077D4EED-87AC-4270-A241-47381B04C743}" destId="{FCF32C14-BC98-417B-8D7B-3C02194B0DA7}" srcOrd="1" destOrd="0" presId="urn:microsoft.com/office/officeart/2005/8/layout/hProcess9"/>
    <dgm:cxn modelId="{86090FA5-23A8-4421-955B-52C6F30D7921}" type="presParOf" srcId="{FCF32C14-BC98-417B-8D7B-3C02194B0DA7}" destId="{BED322B6-2E9B-4EF9-AAC3-CE0F4D0022EF}" srcOrd="0" destOrd="0" presId="urn:microsoft.com/office/officeart/2005/8/layout/hProcess9"/>
    <dgm:cxn modelId="{96104B04-1A2B-4F7C-BFC7-AB03CEFF25C9}" type="presParOf" srcId="{FCF32C14-BC98-417B-8D7B-3C02194B0DA7}" destId="{7B4CCD9E-174E-461C-B135-DFF54BDB9D68}" srcOrd="1" destOrd="0" presId="urn:microsoft.com/office/officeart/2005/8/layout/hProcess9"/>
    <dgm:cxn modelId="{0F4F6E65-F520-40CF-AB94-C6754731CCB2}" type="presParOf" srcId="{FCF32C14-BC98-417B-8D7B-3C02194B0DA7}" destId="{4C3CD4DD-54C2-445C-B6B6-AD1F157E65E8}" srcOrd="2" destOrd="0" presId="urn:microsoft.com/office/officeart/2005/8/layout/hProcess9"/>
    <dgm:cxn modelId="{6A960409-CFF1-4415-8BF9-A817F5647874}" type="presParOf" srcId="{FCF32C14-BC98-417B-8D7B-3C02194B0DA7}" destId="{2D8ED407-9DEF-4990-8775-14B55242AA5E}" srcOrd="3" destOrd="0" presId="urn:microsoft.com/office/officeart/2005/8/layout/hProcess9"/>
    <dgm:cxn modelId="{B4B71620-13C2-496E-9D40-1B32C2601FD2}" type="presParOf" srcId="{FCF32C14-BC98-417B-8D7B-3C02194B0DA7}" destId="{2899D930-2A6F-475A-85F7-E47AB21049FB}" srcOrd="4" destOrd="0" presId="urn:microsoft.com/office/officeart/2005/8/layout/hProcess9"/>
    <dgm:cxn modelId="{5160ED8D-6958-4EBC-B36B-FA6EB2A817E9}" type="presParOf" srcId="{FCF32C14-BC98-417B-8D7B-3C02194B0DA7}" destId="{37EBDE1B-C8C3-4C8E-97B2-A28C00B20813}" srcOrd="5" destOrd="0" presId="urn:microsoft.com/office/officeart/2005/8/layout/hProcess9"/>
    <dgm:cxn modelId="{4A91DA25-0B01-44BF-BF29-B4FA1D9C3B09}" type="presParOf" srcId="{FCF32C14-BC98-417B-8D7B-3C02194B0DA7}" destId="{0773B7B2-4FB9-4160-97E2-C8C0AFC43C56}" srcOrd="6" destOrd="0" presId="urn:microsoft.com/office/officeart/2005/8/layout/hProcess9"/>
    <dgm:cxn modelId="{39913320-0CC5-453F-85AD-6DCD49587127}" type="presParOf" srcId="{FCF32C14-BC98-417B-8D7B-3C02194B0DA7}" destId="{494F8532-FCC5-434C-BB9A-9238908A9C78}" srcOrd="7" destOrd="0" presId="urn:microsoft.com/office/officeart/2005/8/layout/hProcess9"/>
    <dgm:cxn modelId="{24AF518E-D424-44A1-8965-6D94CC4569B8}" type="presParOf" srcId="{FCF32C14-BC98-417B-8D7B-3C02194B0DA7}" destId="{A3761019-E92C-48B8-99E4-546961A52C1F}"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38188A-74EA-4818-B879-6FEA19538184}" type="doc">
      <dgm:prSet loTypeId="urn:microsoft.com/office/officeart/2005/8/layout/process1" loCatId="process" qsTypeId="urn:microsoft.com/office/officeart/2005/8/quickstyle/simple1" qsCatId="simple" csTypeId="urn:microsoft.com/office/officeart/2005/8/colors/accent0_1" csCatId="mainScheme" phldr="1"/>
      <dgm:spPr/>
    </dgm:pt>
    <dgm:pt modelId="{F6908804-11AB-45C2-8009-FFAB68251FB8}">
      <dgm:prSet phldrT="[Texte]"/>
      <dgm:spPr/>
      <dgm:t>
        <a:bodyPr/>
        <a:lstStyle/>
        <a:p>
          <a:r>
            <a:rPr lang="fr-BE" dirty="0" smtClean="0">
              <a:solidFill>
                <a:srgbClr val="FF0000"/>
              </a:solidFill>
            </a:rPr>
            <a:t>Assujetti ?</a:t>
          </a:r>
          <a:endParaRPr lang="fr-BE" dirty="0">
            <a:solidFill>
              <a:srgbClr val="FF0000"/>
            </a:solidFill>
          </a:endParaRPr>
        </a:p>
      </dgm:t>
    </dgm:pt>
    <dgm:pt modelId="{417BA34E-23ED-4878-AC45-2DF87C72C538}" type="parTrans" cxnId="{1C12EEBB-1F76-4039-BCF4-0AF90888A5BA}">
      <dgm:prSet/>
      <dgm:spPr/>
      <dgm:t>
        <a:bodyPr/>
        <a:lstStyle/>
        <a:p>
          <a:endParaRPr lang="fr-BE"/>
        </a:p>
      </dgm:t>
    </dgm:pt>
    <dgm:pt modelId="{DD0E282D-7149-4170-9868-655AEC73A3C4}" type="sibTrans" cxnId="{1C12EEBB-1F76-4039-BCF4-0AF90888A5BA}">
      <dgm:prSet custT="1"/>
      <dgm:spPr/>
      <dgm:t>
        <a:bodyPr/>
        <a:lstStyle/>
        <a:p>
          <a:r>
            <a:rPr lang="fr-BE" sz="1400" dirty="0" smtClean="0"/>
            <a:t>oui</a:t>
          </a:r>
          <a:endParaRPr lang="fr-BE" sz="1400" dirty="0"/>
        </a:p>
      </dgm:t>
    </dgm:pt>
    <dgm:pt modelId="{4F3C1291-E637-4FAA-9547-018188F40068}">
      <dgm:prSet phldrT="[Texte]"/>
      <dgm:spPr/>
      <dgm:t>
        <a:bodyPr/>
        <a:lstStyle/>
        <a:p>
          <a:r>
            <a:rPr lang="fr-BE" dirty="0" smtClean="0"/>
            <a:t>Opérations imposables ?</a:t>
          </a:r>
          <a:endParaRPr lang="fr-BE" dirty="0"/>
        </a:p>
      </dgm:t>
    </dgm:pt>
    <dgm:pt modelId="{BFD87B2D-9A00-4449-A71F-1C5B85A648FA}" type="parTrans" cxnId="{4CC924CA-39D6-4941-97F7-91DB8A3A237A}">
      <dgm:prSet/>
      <dgm:spPr/>
      <dgm:t>
        <a:bodyPr/>
        <a:lstStyle/>
        <a:p>
          <a:endParaRPr lang="fr-BE"/>
        </a:p>
      </dgm:t>
    </dgm:pt>
    <dgm:pt modelId="{3A640F84-6052-4B97-985F-EEA834624A2D}" type="sibTrans" cxnId="{4CC924CA-39D6-4941-97F7-91DB8A3A237A}">
      <dgm:prSet custT="1"/>
      <dgm:spPr/>
      <dgm:t>
        <a:bodyPr/>
        <a:lstStyle/>
        <a:p>
          <a:r>
            <a:rPr lang="fr-BE" sz="1400" dirty="0" smtClean="0"/>
            <a:t>oui</a:t>
          </a:r>
          <a:endParaRPr lang="fr-BE" sz="1400" dirty="0"/>
        </a:p>
      </dgm:t>
    </dgm:pt>
    <dgm:pt modelId="{D033E281-5508-4AE0-8B6B-80499EA30E49}">
      <dgm:prSet phldrT="[Texte]"/>
      <dgm:spPr/>
      <dgm:t>
        <a:bodyPr/>
        <a:lstStyle/>
        <a:p>
          <a:r>
            <a:rPr lang="fr-BE" dirty="0" smtClean="0"/>
            <a:t>Localisation de l’opération ?</a:t>
          </a:r>
          <a:endParaRPr lang="fr-BE" dirty="0"/>
        </a:p>
      </dgm:t>
    </dgm:pt>
    <dgm:pt modelId="{3A54722E-AB2D-499E-99B4-19AAE53BEA85}" type="parTrans" cxnId="{EB9F8C6E-81A8-4711-9411-22FBED1AF082}">
      <dgm:prSet/>
      <dgm:spPr/>
      <dgm:t>
        <a:bodyPr/>
        <a:lstStyle/>
        <a:p>
          <a:endParaRPr lang="fr-BE"/>
        </a:p>
      </dgm:t>
    </dgm:pt>
    <dgm:pt modelId="{60FC8421-4EB2-44F5-8EED-F28F933E99F5}" type="sibTrans" cxnId="{EB9F8C6E-81A8-4711-9411-22FBED1AF082}">
      <dgm:prSet/>
      <dgm:spPr/>
      <dgm:t>
        <a:bodyPr/>
        <a:lstStyle/>
        <a:p>
          <a:r>
            <a:rPr lang="fr-BE" dirty="0" smtClean="0"/>
            <a:t>Belgique</a:t>
          </a:r>
          <a:endParaRPr lang="fr-BE" dirty="0"/>
        </a:p>
      </dgm:t>
    </dgm:pt>
    <dgm:pt modelId="{579C3C65-C570-4CAC-BD76-04912D2BECDA}">
      <dgm:prSet phldrT="[Texte]"/>
      <dgm:spPr/>
      <dgm:t>
        <a:bodyPr/>
        <a:lstStyle/>
        <a:p>
          <a:r>
            <a:rPr lang="fr-BE" dirty="0" smtClean="0"/>
            <a:t>Exemption ?</a:t>
          </a:r>
          <a:endParaRPr lang="fr-BE" dirty="0"/>
        </a:p>
      </dgm:t>
    </dgm:pt>
    <dgm:pt modelId="{324CD88D-5B31-46E7-A6A9-F50B35E869CC}" type="parTrans" cxnId="{40EBCA07-5D2E-4C78-B2FB-BEE643E2E600}">
      <dgm:prSet/>
      <dgm:spPr/>
      <dgm:t>
        <a:bodyPr/>
        <a:lstStyle/>
        <a:p>
          <a:endParaRPr lang="fr-BE"/>
        </a:p>
      </dgm:t>
    </dgm:pt>
    <dgm:pt modelId="{3827278C-85DC-43B4-9A64-A9AEFA1674D7}" type="sibTrans" cxnId="{40EBCA07-5D2E-4C78-B2FB-BEE643E2E600}">
      <dgm:prSet custT="1"/>
      <dgm:spPr/>
      <dgm:t>
        <a:bodyPr/>
        <a:lstStyle/>
        <a:p>
          <a:r>
            <a:rPr lang="fr-BE" sz="1400" dirty="0" smtClean="0"/>
            <a:t>non</a:t>
          </a:r>
          <a:endParaRPr lang="fr-BE" sz="1400" dirty="0"/>
        </a:p>
      </dgm:t>
    </dgm:pt>
    <dgm:pt modelId="{9B002CA9-A2BB-4E7C-865F-5ABE30D6AB32}">
      <dgm:prSet phldrT="[Texte]"/>
      <dgm:spPr/>
      <dgm:t>
        <a:bodyPr/>
        <a:lstStyle/>
        <a:p>
          <a:r>
            <a:rPr lang="fr-BE" dirty="0" smtClean="0"/>
            <a:t>Personne redevable ?</a:t>
          </a:r>
          <a:endParaRPr lang="fr-BE" dirty="0"/>
        </a:p>
      </dgm:t>
    </dgm:pt>
    <dgm:pt modelId="{87011C01-8954-4EF5-BFCB-42BD33E89088}" type="parTrans" cxnId="{3922C260-F2B9-4872-9CD7-0021A79B7193}">
      <dgm:prSet/>
      <dgm:spPr/>
      <dgm:t>
        <a:bodyPr/>
        <a:lstStyle/>
        <a:p>
          <a:endParaRPr lang="fr-BE"/>
        </a:p>
      </dgm:t>
    </dgm:pt>
    <dgm:pt modelId="{54AA7C27-130D-4E2C-88E4-C4A7A560470F}" type="sibTrans" cxnId="{3922C260-F2B9-4872-9CD7-0021A79B7193}">
      <dgm:prSet/>
      <dgm:spPr/>
      <dgm:t>
        <a:bodyPr/>
        <a:lstStyle/>
        <a:p>
          <a:endParaRPr lang="fr-BE"/>
        </a:p>
      </dgm:t>
    </dgm:pt>
    <dgm:pt modelId="{882CE961-1904-49BA-A1CF-CD6F13D2FB79}" type="pres">
      <dgm:prSet presAssocID="{7838188A-74EA-4818-B879-6FEA19538184}" presName="Name0" presStyleCnt="0">
        <dgm:presLayoutVars>
          <dgm:dir/>
          <dgm:resizeHandles val="exact"/>
        </dgm:presLayoutVars>
      </dgm:prSet>
      <dgm:spPr/>
    </dgm:pt>
    <dgm:pt modelId="{D5B27C59-F968-4CEB-980B-C98F04AA6F27}" type="pres">
      <dgm:prSet presAssocID="{F6908804-11AB-45C2-8009-FFAB68251FB8}" presName="node" presStyleLbl="node1" presStyleIdx="0" presStyleCnt="5">
        <dgm:presLayoutVars>
          <dgm:bulletEnabled val="1"/>
        </dgm:presLayoutVars>
      </dgm:prSet>
      <dgm:spPr/>
      <dgm:t>
        <a:bodyPr/>
        <a:lstStyle/>
        <a:p>
          <a:endParaRPr lang="fr-BE"/>
        </a:p>
      </dgm:t>
    </dgm:pt>
    <dgm:pt modelId="{BB815780-59C3-4498-9CF0-63E63B22F3E0}" type="pres">
      <dgm:prSet presAssocID="{DD0E282D-7149-4170-9868-655AEC73A3C4}" presName="sibTrans" presStyleLbl="sibTrans2D1" presStyleIdx="0" presStyleCnt="4" custScaleX="160442" custScaleY="180653"/>
      <dgm:spPr/>
      <dgm:t>
        <a:bodyPr/>
        <a:lstStyle/>
        <a:p>
          <a:endParaRPr lang="fr-BE"/>
        </a:p>
      </dgm:t>
    </dgm:pt>
    <dgm:pt modelId="{409C3F29-A8BA-4554-9297-9D589F333E84}" type="pres">
      <dgm:prSet presAssocID="{DD0E282D-7149-4170-9868-655AEC73A3C4}" presName="connectorText" presStyleLbl="sibTrans2D1" presStyleIdx="0" presStyleCnt="4"/>
      <dgm:spPr/>
      <dgm:t>
        <a:bodyPr/>
        <a:lstStyle/>
        <a:p>
          <a:endParaRPr lang="fr-BE"/>
        </a:p>
      </dgm:t>
    </dgm:pt>
    <dgm:pt modelId="{423E7683-D3E4-4C20-BE09-D319AC700E83}" type="pres">
      <dgm:prSet presAssocID="{4F3C1291-E637-4FAA-9547-018188F40068}" presName="node" presStyleLbl="node1" presStyleIdx="1" presStyleCnt="5">
        <dgm:presLayoutVars>
          <dgm:bulletEnabled val="1"/>
        </dgm:presLayoutVars>
      </dgm:prSet>
      <dgm:spPr/>
      <dgm:t>
        <a:bodyPr/>
        <a:lstStyle/>
        <a:p>
          <a:endParaRPr lang="fr-BE"/>
        </a:p>
      </dgm:t>
    </dgm:pt>
    <dgm:pt modelId="{007D5AE3-1A7A-491F-929E-4A030975CFBF}" type="pres">
      <dgm:prSet presAssocID="{3A640F84-6052-4B97-985F-EEA834624A2D}" presName="sibTrans" presStyleLbl="sibTrans2D1" presStyleIdx="1" presStyleCnt="4" custScaleX="155611" custScaleY="193222"/>
      <dgm:spPr/>
      <dgm:t>
        <a:bodyPr/>
        <a:lstStyle/>
        <a:p>
          <a:endParaRPr lang="fr-BE"/>
        </a:p>
      </dgm:t>
    </dgm:pt>
    <dgm:pt modelId="{4A20B431-E8EF-4D0A-BF36-F39B5263CF34}" type="pres">
      <dgm:prSet presAssocID="{3A640F84-6052-4B97-985F-EEA834624A2D}" presName="connectorText" presStyleLbl="sibTrans2D1" presStyleIdx="1" presStyleCnt="4"/>
      <dgm:spPr/>
      <dgm:t>
        <a:bodyPr/>
        <a:lstStyle/>
        <a:p>
          <a:endParaRPr lang="fr-BE"/>
        </a:p>
      </dgm:t>
    </dgm:pt>
    <dgm:pt modelId="{D7840B68-6CA8-4612-80D4-AD9DFA310A8C}" type="pres">
      <dgm:prSet presAssocID="{D033E281-5508-4AE0-8B6B-80499EA30E49}" presName="node" presStyleLbl="node1" presStyleIdx="2" presStyleCnt="5">
        <dgm:presLayoutVars>
          <dgm:bulletEnabled val="1"/>
        </dgm:presLayoutVars>
      </dgm:prSet>
      <dgm:spPr/>
      <dgm:t>
        <a:bodyPr/>
        <a:lstStyle/>
        <a:p>
          <a:endParaRPr lang="fr-BE"/>
        </a:p>
      </dgm:t>
    </dgm:pt>
    <dgm:pt modelId="{D9AC0F3F-8F39-4173-97D8-6DE61A4B43A0}" type="pres">
      <dgm:prSet presAssocID="{60FC8421-4EB2-44F5-8EED-F28F933E99F5}" presName="sibTrans" presStyleLbl="sibTrans2D1" presStyleIdx="2" presStyleCnt="4" custScaleX="158132" custScaleY="186938"/>
      <dgm:spPr/>
      <dgm:t>
        <a:bodyPr/>
        <a:lstStyle/>
        <a:p>
          <a:endParaRPr lang="fr-BE"/>
        </a:p>
      </dgm:t>
    </dgm:pt>
    <dgm:pt modelId="{F6897942-0515-45EE-A06C-9232386BB9BD}" type="pres">
      <dgm:prSet presAssocID="{60FC8421-4EB2-44F5-8EED-F28F933E99F5}" presName="connectorText" presStyleLbl="sibTrans2D1" presStyleIdx="2" presStyleCnt="4"/>
      <dgm:spPr/>
      <dgm:t>
        <a:bodyPr/>
        <a:lstStyle/>
        <a:p>
          <a:endParaRPr lang="fr-BE"/>
        </a:p>
      </dgm:t>
    </dgm:pt>
    <dgm:pt modelId="{84DD5B5A-310E-4333-A2F4-53191BAFF33E}" type="pres">
      <dgm:prSet presAssocID="{579C3C65-C570-4CAC-BD76-04912D2BECDA}" presName="node" presStyleLbl="node1" presStyleIdx="3" presStyleCnt="5">
        <dgm:presLayoutVars>
          <dgm:bulletEnabled val="1"/>
        </dgm:presLayoutVars>
      </dgm:prSet>
      <dgm:spPr/>
      <dgm:t>
        <a:bodyPr/>
        <a:lstStyle/>
        <a:p>
          <a:endParaRPr lang="fr-BE"/>
        </a:p>
      </dgm:t>
    </dgm:pt>
    <dgm:pt modelId="{1588726E-0F2B-4EE5-A88B-D64C22A2A9F1}" type="pres">
      <dgm:prSet presAssocID="{3827278C-85DC-43B4-9A64-A9AEFA1674D7}" presName="sibTrans" presStyleLbl="sibTrans2D1" presStyleIdx="3" presStyleCnt="4" custScaleX="155424" custScaleY="139711"/>
      <dgm:spPr/>
      <dgm:t>
        <a:bodyPr/>
        <a:lstStyle/>
        <a:p>
          <a:endParaRPr lang="fr-BE"/>
        </a:p>
      </dgm:t>
    </dgm:pt>
    <dgm:pt modelId="{A04D1F38-1F05-40E4-8A3E-79B88EBE0150}" type="pres">
      <dgm:prSet presAssocID="{3827278C-85DC-43B4-9A64-A9AEFA1674D7}" presName="connectorText" presStyleLbl="sibTrans2D1" presStyleIdx="3" presStyleCnt="4"/>
      <dgm:spPr/>
      <dgm:t>
        <a:bodyPr/>
        <a:lstStyle/>
        <a:p>
          <a:endParaRPr lang="fr-BE"/>
        </a:p>
      </dgm:t>
    </dgm:pt>
    <dgm:pt modelId="{C41A3480-687A-429E-A2F4-1699FCF2BD15}" type="pres">
      <dgm:prSet presAssocID="{9B002CA9-A2BB-4E7C-865F-5ABE30D6AB32}" presName="node" presStyleLbl="node1" presStyleIdx="4" presStyleCnt="5">
        <dgm:presLayoutVars>
          <dgm:bulletEnabled val="1"/>
        </dgm:presLayoutVars>
      </dgm:prSet>
      <dgm:spPr/>
      <dgm:t>
        <a:bodyPr/>
        <a:lstStyle/>
        <a:p>
          <a:endParaRPr lang="fr-BE"/>
        </a:p>
      </dgm:t>
    </dgm:pt>
  </dgm:ptLst>
  <dgm:cxnLst>
    <dgm:cxn modelId="{9423BE05-8323-4304-B935-067D33C8A576}" type="presOf" srcId="{D033E281-5508-4AE0-8B6B-80499EA30E49}" destId="{D7840B68-6CA8-4612-80D4-AD9DFA310A8C}" srcOrd="0" destOrd="0" presId="urn:microsoft.com/office/officeart/2005/8/layout/process1"/>
    <dgm:cxn modelId="{9C4D24F0-08C7-4D0E-83BF-9A8E79BAF612}" type="presOf" srcId="{60FC8421-4EB2-44F5-8EED-F28F933E99F5}" destId="{D9AC0F3F-8F39-4173-97D8-6DE61A4B43A0}" srcOrd="0" destOrd="0" presId="urn:microsoft.com/office/officeart/2005/8/layout/process1"/>
    <dgm:cxn modelId="{AC7E62D2-BC0F-4365-8BF8-D0711F2F6CD4}" type="presOf" srcId="{7838188A-74EA-4818-B879-6FEA19538184}" destId="{882CE961-1904-49BA-A1CF-CD6F13D2FB79}" srcOrd="0" destOrd="0" presId="urn:microsoft.com/office/officeart/2005/8/layout/process1"/>
    <dgm:cxn modelId="{3C2EE5C6-A903-439C-B70E-6C4BAAC17824}" type="presOf" srcId="{3827278C-85DC-43B4-9A64-A9AEFA1674D7}" destId="{1588726E-0F2B-4EE5-A88B-D64C22A2A9F1}" srcOrd="0" destOrd="0" presId="urn:microsoft.com/office/officeart/2005/8/layout/process1"/>
    <dgm:cxn modelId="{753EC9BF-3862-4BB9-B317-00DD27F00307}" type="presOf" srcId="{3A640F84-6052-4B97-985F-EEA834624A2D}" destId="{007D5AE3-1A7A-491F-929E-4A030975CFBF}" srcOrd="0" destOrd="0" presId="urn:microsoft.com/office/officeart/2005/8/layout/process1"/>
    <dgm:cxn modelId="{EB9F8C6E-81A8-4711-9411-22FBED1AF082}" srcId="{7838188A-74EA-4818-B879-6FEA19538184}" destId="{D033E281-5508-4AE0-8B6B-80499EA30E49}" srcOrd="2" destOrd="0" parTransId="{3A54722E-AB2D-499E-99B4-19AAE53BEA85}" sibTransId="{60FC8421-4EB2-44F5-8EED-F28F933E99F5}"/>
    <dgm:cxn modelId="{DF0A1721-7FFB-4DDE-8D65-DB2BCAC930B2}" type="presOf" srcId="{4F3C1291-E637-4FAA-9547-018188F40068}" destId="{423E7683-D3E4-4C20-BE09-D319AC700E83}" srcOrd="0" destOrd="0" presId="urn:microsoft.com/office/officeart/2005/8/layout/process1"/>
    <dgm:cxn modelId="{105E627F-97C0-4F2C-9744-EE45FBE13FF1}" type="presOf" srcId="{9B002CA9-A2BB-4E7C-865F-5ABE30D6AB32}" destId="{C41A3480-687A-429E-A2F4-1699FCF2BD15}" srcOrd="0" destOrd="0" presId="urn:microsoft.com/office/officeart/2005/8/layout/process1"/>
    <dgm:cxn modelId="{26213D08-AE32-4863-AA7D-7F812BC8BDA8}" type="presOf" srcId="{F6908804-11AB-45C2-8009-FFAB68251FB8}" destId="{D5B27C59-F968-4CEB-980B-C98F04AA6F27}" srcOrd="0" destOrd="0" presId="urn:microsoft.com/office/officeart/2005/8/layout/process1"/>
    <dgm:cxn modelId="{A057430A-9D20-4962-8462-04DADAE1A29B}" type="presOf" srcId="{3A640F84-6052-4B97-985F-EEA834624A2D}" destId="{4A20B431-E8EF-4D0A-BF36-F39B5263CF34}" srcOrd="1" destOrd="0" presId="urn:microsoft.com/office/officeart/2005/8/layout/process1"/>
    <dgm:cxn modelId="{D199713A-C050-4FF2-B678-724333798166}" type="presOf" srcId="{3827278C-85DC-43B4-9A64-A9AEFA1674D7}" destId="{A04D1F38-1F05-40E4-8A3E-79B88EBE0150}" srcOrd="1" destOrd="0" presId="urn:microsoft.com/office/officeart/2005/8/layout/process1"/>
    <dgm:cxn modelId="{FB805182-5135-4B96-8101-AAD61954B352}" type="presOf" srcId="{DD0E282D-7149-4170-9868-655AEC73A3C4}" destId="{409C3F29-A8BA-4554-9297-9D589F333E84}" srcOrd="1" destOrd="0" presId="urn:microsoft.com/office/officeart/2005/8/layout/process1"/>
    <dgm:cxn modelId="{4CC924CA-39D6-4941-97F7-91DB8A3A237A}" srcId="{7838188A-74EA-4818-B879-6FEA19538184}" destId="{4F3C1291-E637-4FAA-9547-018188F40068}" srcOrd="1" destOrd="0" parTransId="{BFD87B2D-9A00-4449-A71F-1C5B85A648FA}" sibTransId="{3A640F84-6052-4B97-985F-EEA834624A2D}"/>
    <dgm:cxn modelId="{40EBCA07-5D2E-4C78-B2FB-BEE643E2E600}" srcId="{7838188A-74EA-4818-B879-6FEA19538184}" destId="{579C3C65-C570-4CAC-BD76-04912D2BECDA}" srcOrd="3" destOrd="0" parTransId="{324CD88D-5B31-46E7-A6A9-F50B35E869CC}" sibTransId="{3827278C-85DC-43B4-9A64-A9AEFA1674D7}"/>
    <dgm:cxn modelId="{1C12EEBB-1F76-4039-BCF4-0AF90888A5BA}" srcId="{7838188A-74EA-4818-B879-6FEA19538184}" destId="{F6908804-11AB-45C2-8009-FFAB68251FB8}" srcOrd="0" destOrd="0" parTransId="{417BA34E-23ED-4878-AC45-2DF87C72C538}" sibTransId="{DD0E282D-7149-4170-9868-655AEC73A3C4}"/>
    <dgm:cxn modelId="{3922C260-F2B9-4872-9CD7-0021A79B7193}" srcId="{7838188A-74EA-4818-B879-6FEA19538184}" destId="{9B002CA9-A2BB-4E7C-865F-5ABE30D6AB32}" srcOrd="4" destOrd="0" parTransId="{87011C01-8954-4EF5-BFCB-42BD33E89088}" sibTransId="{54AA7C27-130D-4E2C-88E4-C4A7A560470F}"/>
    <dgm:cxn modelId="{4F565BF6-223D-4283-9794-D5DBF7781D13}" type="presOf" srcId="{60FC8421-4EB2-44F5-8EED-F28F933E99F5}" destId="{F6897942-0515-45EE-A06C-9232386BB9BD}" srcOrd="1" destOrd="0" presId="urn:microsoft.com/office/officeart/2005/8/layout/process1"/>
    <dgm:cxn modelId="{360F46FC-8745-43CD-9D03-4DAF6E3ED6DF}" type="presOf" srcId="{DD0E282D-7149-4170-9868-655AEC73A3C4}" destId="{BB815780-59C3-4498-9CF0-63E63B22F3E0}" srcOrd="0" destOrd="0" presId="urn:microsoft.com/office/officeart/2005/8/layout/process1"/>
    <dgm:cxn modelId="{9CD6C45F-AF7E-49AD-8C3E-80565024A431}" type="presOf" srcId="{579C3C65-C570-4CAC-BD76-04912D2BECDA}" destId="{84DD5B5A-310E-4333-A2F4-53191BAFF33E}" srcOrd="0" destOrd="0" presId="urn:microsoft.com/office/officeart/2005/8/layout/process1"/>
    <dgm:cxn modelId="{60BD60C5-39DA-4C60-A77C-CC36E1905EC0}" type="presParOf" srcId="{882CE961-1904-49BA-A1CF-CD6F13D2FB79}" destId="{D5B27C59-F968-4CEB-980B-C98F04AA6F27}" srcOrd="0" destOrd="0" presId="urn:microsoft.com/office/officeart/2005/8/layout/process1"/>
    <dgm:cxn modelId="{5627A38F-C38C-4E4D-AE04-2A48960892B5}" type="presParOf" srcId="{882CE961-1904-49BA-A1CF-CD6F13D2FB79}" destId="{BB815780-59C3-4498-9CF0-63E63B22F3E0}" srcOrd="1" destOrd="0" presId="urn:microsoft.com/office/officeart/2005/8/layout/process1"/>
    <dgm:cxn modelId="{2EBF5E1C-9ECE-4E7A-9229-9A9E4B18A692}" type="presParOf" srcId="{BB815780-59C3-4498-9CF0-63E63B22F3E0}" destId="{409C3F29-A8BA-4554-9297-9D589F333E84}" srcOrd="0" destOrd="0" presId="urn:microsoft.com/office/officeart/2005/8/layout/process1"/>
    <dgm:cxn modelId="{9DA565EE-1B05-4F2C-BE4B-37B3BD854043}" type="presParOf" srcId="{882CE961-1904-49BA-A1CF-CD6F13D2FB79}" destId="{423E7683-D3E4-4C20-BE09-D319AC700E83}" srcOrd="2" destOrd="0" presId="urn:microsoft.com/office/officeart/2005/8/layout/process1"/>
    <dgm:cxn modelId="{2C6F4884-CF63-467A-8A8D-3D3606D49DBA}" type="presParOf" srcId="{882CE961-1904-49BA-A1CF-CD6F13D2FB79}" destId="{007D5AE3-1A7A-491F-929E-4A030975CFBF}" srcOrd="3" destOrd="0" presId="urn:microsoft.com/office/officeart/2005/8/layout/process1"/>
    <dgm:cxn modelId="{6B8B8E9C-CBAD-4C97-85A7-6551ABB5B125}" type="presParOf" srcId="{007D5AE3-1A7A-491F-929E-4A030975CFBF}" destId="{4A20B431-E8EF-4D0A-BF36-F39B5263CF34}" srcOrd="0" destOrd="0" presId="urn:microsoft.com/office/officeart/2005/8/layout/process1"/>
    <dgm:cxn modelId="{DDD9288F-11EE-457D-977C-ED26F36EF686}" type="presParOf" srcId="{882CE961-1904-49BA-A1CF-CD6F13D2FB79}" destId="{D7840B68-6CA8-4612-80D4-AD9DFA310A8C}" srcOrd="4" destOrd="0" presId="urn:microsoft.com/office/officeart/2005/8/layout/process1"/>
    <dgm:cxn modelId="{4D341BCC-77B7-4215-B8E2-894AD83E622C}" type="presParOf" srcId="{882CE961-1904-49BA-A1CF-CD6F13D2FB79}" destId="{D9AC0F3F-8F39-4173-97D8-6DE61A4B43A0}" srcOrd="5" destOrd="0" presId="urn:microsoft.com/office/officeart/2005/8/layout/process1"/>
    <dgm:cxn modelId="{884DC479-08BE-4855-8F6A-FD15E39AEF4E}" type="presParOf" srcId="{D9AC0F3F-8F39-4173-97D8-6DE61A4B43A0}" destId="{F6897942-0515-45EE-A06C-9232386BB9BD}" srcOrd="0" destOrd="0" presId="urn:microsoft.com/office/officeart/2005/8/layout/process1"/>
    <dgm:cxn modelId="{8D2DB93E-8442-4B02-9375-385B69F0F4DB}" type="presParOf" srcId="{882CE961-1904-49BA-A1CF-CD6F13D2FB79}" destId="{84DD5B5A-310E-4333-A2F4-53191BAFF33E}" srcOrd="6" destOrd="0" presId="urn:microsoft.com/office/officeart/2005/8/layout/process1"/>
    <dgm:cxn modelId="{CE70D89A-F456-4BEB-AB11-82262122D5FC}" type="presParOf" srcId="{882CE961-1904-49BA-A1CF-CD6F13D2FB79}" destId="{1588726E-0F2B-4EE5-A88B-D64C22A2A9F1}" srcOrd="7" destOrd="0" presId="urn:microsoft.com/office/officeart/2005/8/layout/process1"/>
    <dgm:cxn modelId="{DA0C06A5-DE07-49A4-A806-F5E795F6210D}" type="presParOf" srcId="{1588726E-0F2B-4EE5-A88B-D64C22A2A9F1}" destId="{A04D1F38-1F05-40E4-8A3E-79B88EBE0150}" srcOrd="0" destOrd="0" presId="urn:microsoft.com/office/officeart/2005/8/layout/process1"/>
    <dgm:cxn modelId="{CA69614E-A92C-4A0D-9F9F-668DADFFD7A9}" type="presParOf" srcId="{882CE961-1904-49BA-A1CF-CD6F13D2FB79}" destId="{C41A3480-687A-429E-A2F4-1699FCF2BD1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38188A-74EA-4818-B879-6FEA19538184}" type="doc">
      <dgm:prSet loTypeId="urn:microsoft.com/office/officeart/2005/8/layout/process1" loCatId="process" qsTypeId="urn:microsoft.com/office/officeart/2005/8/quickstyle/simple1" qsCatId="simple" csTypeId="urn:microsoft.com/office/officeart/2005/8/colors/accent0_1" csCatId="mainScheme" phldr="1"/>
      <dgm:spPr/>
    </dgm:pt>
    <dgm:pt modelId="{F6908804-11AB-45C2-8009-FFAB68251FB8}">
      <dgm:prSet phldrT="[Texte]"/>
      <dgm:spPr/>
      <dgm:t>
        <a:bodyPr/>
        <a:lstStyle/>
        <a:p>
          <a:r>
            <a:rPr lang="fr-BE" dirty="0" smtClean="0"/>
            <a:t>Assujetti ?</a:t>
          </a:r>
          <a:endParaRPr lang="fr-BE" dirty="0"/>
        </a:p>
      </dgm:t>
    </dgm:pt>
    <dgm:pt modelId="{417BA34E-23ED-4878-AC45-2DF87C72C538}" type="parTrans" cxnId="{1C12EEBB-1F76-4039-BCF4-0AF90888A5BA}">
      <dgm:prSet/>
      <dgm:spPr/>
      <dgm:t>
        <a:bodyPr/>
        <a:lstStyle/>
        <a:p>
          <a:endParaRPr lang="fr-BE"/>
        </a:p>
      </dgm:t>
    </dgm:pt>
    <dgm:pt modelId="{DD0E282D-7149-4170-9868-655AEC73A3C4}" type="sibTrans" cxnId="{1C12EEBB-1F76-4039-BCF4-0AF90888A5BA}">
      <dgm:prSet custT="1"/>
      <dgm:spPr/>
      <dgm:t>
        <a:bodyPr/>
        <a:lstStyle/>
        <a:p>
          <a:r>
            <a:rPr lang="fr-BE" sz="1400" dirty="0" smtClean="0"/>
            <a:t>oui</a:t>
          </a:r>
          <a:endParaRPr lang="fr-BE" sz="1400" dirty="0"/>
        </a:p>
      </dgm:t>
    </dgm:pt>
    <dgm:pt modelId="{4F3C1291-E637-4FAA-9547-018188F40068}">
      <dgm:prSet phldrT="[Texte]"/>
      <dgm:spPr>
        <a:ln w="25400">
          <a:solidFill>
            <a:srgbClr val="FF0000"/>
          </a:solidFill>
        </a:ln>
      </dgm:spPr>
      <dgm:t>
        <a:bodyPr/>
        <a:lstStyle/>
        <a:p>
          <a:r>
            <a:rPr lang="fr-BE" dirty="0" smtClean="0"/>
            <a:t>Opérations imposables ?</a:t>
          </a:r>
          <a:endParaRPr lang="fr-BE" dirty="0"/>
        </a:p>
      </dgm:t>
    </dgm:pt>
    <dgm:pt modelId="{BFD87B2D-9A00-4449-A71F-1C5B85A648FA}" type="parTrans" cxnId="{4CC924CA-39D6-4941-97F7-91DB8A3A237A}">
      <dgm:prSet/>
      <dgm:spPr/>
      <dgm:t>
        <a:bodyPr/>
        <a:lstStyle/>
        <a:p>
          <a:endParaRPr lang="fr-BE"/>
        </a:p>
      </dgm:t>
    </dgm:pt>
    <dgm:pt modelId="{3A640F84-6052-4B97-985F-EEA834624A2D}" type="sibTrans" cxnId="{4CC924CA-39D6-4941-97F7-91DB8A3A237A}">
      <dgm:prSet custT="1"/>
      <dgm:spPr/>
      <dgm:t>
        <a:bodyPr/>
        <a:lstStyle/>
        <a:p>
          <a:r>
            <a:rPr lang="fr-BE" sz="1400" dirty="0" smtClean="0"/>
            <a:t>oui</a:t>
          </a:r>
          <a:endParaRPr lang="fr-BE" sz="1400" dirty="0"/>
        </a:p>
      </dgm:t>
    </dgm:pt>
    <dgm:pt modelId="{D033E281-5508-4AE0-8B6B-80499EA30E49}">
      <dgm:prSet phldrT="[Texte]"/>
      <dgm:spPr>
        <a:ln>
          <a:solidFill>
            <a:schemeClr val="tx1"/>
          </a:solidFill>
        </a:ln>
      </dgm:spPr>
      <dgm:t>
        <a:bodyPr/>
        <a:lstStyle/>
        <a:p>
          <a:r>
            <a:rPr lang="fr-BE" dirty="0" smtClean="0"/>
            <a:t>Localisation de l’opération ?</a:t>
          </a:r>
          <a:endParaRPr lang="fr-BE" dirty="0"/>
        </a:p>
      </dgm:t>
    </dgm:pt>
    <dgm:pt modelId="{3A54722E-AB2D-499E-99B4-19AAE53BEA85}" type="parTrans" cxnId="{EB9F8C6E-81A8-4711-9411-22FBED1AF082}">
      <dgm:prSet/>
      <dgm:spPr/>
      <dgm:t>
        <a:bodyPr/>
        <a:lstStyle/>
        <a:p>
          <a:endParaRPr lang="fr-BE"/>
        </a:p>
      </dgm:t>
    </dgm:pt>
    <dgm:pt modelId="{60FC8421-4EB2-44F5-8EED-F28F933E99F5}" type="sibTrans" cxnId="{EB9F8C6E-81A8-4711-9411-22FBED1AF082}">
      <dgm:prSet/>
      <dgm:spPr/>
      <dgm:t>
        <a:bodyPr/>
        <a:lstStyle/>
        <a:p>
          <a:r>
            <a:rPr lang="fr-BE" dirty="0" smtClean="0"/>
            <a:t>Belgique</a:t>
          </a:r>
          <a:endParaRPr lang="fr-BE" dirty="0"/>
        </a:p>
      </dgm:t>
    </dgm:pt>
    <dgm:pt modelId="{579C3C65-C570-4CAC-BD76-04912D2BECDA}">
      <dgm:prSet phldrT="[Texte]"/>
      <dgm:spPr/>
      <dgm:t>
        <a:bodyPr/>
        <a:lstStyle/>
        <a:p>
          <a:r>
            <a:rPr lang="fr-BE" dirty="0" smtClean="0"/>
            <a:t>Exemption ?</a:t>
          </a:r>
          <a:endParaRPr lang="fr-BE" dirty="0"/>
        </a:p>
      </dgm:t>
    </dgm:pt>
    <dgm:pt modelId="{324CD88D-5B31-46E7-A6A9-F50B35E869CC}" type="parTrans" cxnId="{40EBCA07-5D2E-4C78-B2FB-BEE643E2E600}">
      <dgm:prSet/>
      <dgm:spPr/>
      <dgm:t>
        <a:bodyPr/>
        <a:lstStyle/>
        <a:p>
          <a:endParaRPr lang="fr-BE"/>
        </a:p>
      </dgm:t>
    </dgm:pt>
    <dgm:pt modelId="{3827278C-85DC-43B4-9A64-A9AEFA1674D7}" type="sibTrans" cxnId="{40EBCA07-5D2E-4C78-B2FB-BEE643E2E600}">
      <dgm:prSet custT="1"/>
      <dgm:spPr/>
      <dgm:t>
        <a:bodyPr/>
        <a:lstStyle/>
        <a:p>
          <a:r>
            <a:rPr lang="fr-BE" sz="1400" dirty="0" smtClean="0"/>
            <a:t>non</a:t>
          </a:r>
          <a:endParaRPr lang="fr-BE" sz="1400" dirty="0"/>
        </a:p>
      </dgm:t>
    </dgm:pt>
    <dgm:pt modelId="{9B002CA9-A2BB-4E7C-865F-5ABE30D6AB32}">
      <dgm:prSet phldrT="[Texte]"/>
      <dgm:spPr/>
      <dgm:t>
        <a:bodyPr/>
        <a:lstStyle/>
        <a:p>
          <a:r>
            <a:rPr lang="fr-BE" dirty="0" smtClean="0"/>
            <a:t>Personne redevable ?</a:t>
          </a:r>
          <a:endParaRPr lang="fr-BE" dirty="0"/>
        </a:p>
      </dgm:t>
    </dgm:pt>
    <dgm:pt modelId="{87011C01-8954-4EF5-BFCB-42BD33E89088}" type="parTrans" cxnId="{3922C260-F2B9-4872-9CD7-0021A79B7193}">
      <dgm:prSet/>
      <dgm:spPr/>
      <dgm:t>
        <a:bodyPr/>
        <a:lstStyle/>
        <a:p>
          <a:endParaRPr lang="fr-BE"/>
        </a:p>
      </dgm:t>
    </dgm:pt>
    <dgm:pt modelId="{54AA7C27-130D-4E2C-88E4-C4A7A560470F}" type="sibTrans" cxnId="{3922C260-F2B9-4872-9CD7-0021A79B7193}">
      <dgm:prSet/>
      <dgm:spPr/>
      <dgm:t>
        <a:bodyPr/>
        <a:lstStyle/>
        <a:p>
          <a:endParaRPr lang="fr-BE"/>
        </a:p>
      </dgm:t>
    </dgm:pt>
    <dgm:pt modelId="{882CE961-1904-49BA-A1CF-CD6F13D2FB79}" type="pres">
      <dgm:prSet presAssocID="{7838188A-74EA-4818-B879-6FEA19538184}" presName="Name0" presStyleCnt="0">
        <dgm:presLayoutVars>
          <dgm:dir/>
          <dgm:resizeHandles val="exact"/>
        </dgm:presLayoutVars>
      </dgm:prSet>
      <dgm:spPr/>
    </dgm:pt>
    <dgm:pt modelId="{D5B27C59-F968-4CEB-980B-C98F04AA6F27}" type="pres">
      <dgm:prSet presAssocID="{F6908804-11AB-45C2-8009-FFAB68251FB8}" presName="node" presStyleLbl="node1" presStyleIdx="0" presStyleCnt="5">
        <dgm:presLayoutVars>
          <dgm:bulletEnabled val="1"/>
        </dgm:presLayoutVars>
      </dgm:prSet>
      <dgm:spPr/>
      <dgm:t>
        <a:bodyPr/>
        <a:lstStyle/>
        <a:p>
          <a:endParaRPr lang="fr-BE"/>
        </a:p>
      </dgm:t>
    </dgm:pt>
    <dgm:pt modelId="{BB815780-59C3-4498-9CF0-63E63B22F3E0}" type="pres">
      <dgm:prSet presAssocID="{DD0E282D-7149-4170-9868-655AEC73A3C4}" presName="sibTrans" presStyleLbl="sibTrans2D1" presStyleIdx="0" presStyleCnt="4" custScaleX="160442" custScaleY="180653"/>
      <dgm:spPr/>
      <dgm:t>
        <a:bodyPr/>
        <a:lstStyle/>
        <a:p>
          <a:endParaRPr lang="fr-BE"/>
        </a:p>
      </dgm:t>
    </dgm:pt>
    <dgm:pt modelId="{409C3F29-A8BA-4554-9297-9D589F333E84}" type="pres">
      <dgm:prSet presAssocID="{DD0E282D-7149-4170-9868-655AEC73A3C4}" presName="connectorText" presStyleLbl="sibTrans2D1" presStyleIdx="0" presStyleCnt="4"/>
      <dgm:spPr/>
      <dgm:t>
        <a:bodyPr/>
        <a:lstStyle/>
        <a:p>
          <a:endParaRPr lang="fr-BE"/>
        </a:p>
      </dgm:t>
    </dgm:pt>
    <dgm:pt modelId="{423E7683-D3E4-4C20-BE09-D319AC700E83}" type="pres">
      <dgm:prSet presAssocID="{4F3C1291-E637-4FAA-9547-018188F40068}" presName="node" presStyleLbl="node1" presStyleIdx="1" presStyleCnt="5">
        <dgm:presLayoutVars>
          <dgm:bulletEnabled val="1"/>
        </dgm:presLayoutVars>
      </dgm:prSet>
      <dgm:spPr/>
      <dgm:t>
        <a:bodyPr/>
        <a:lstStyle/>
        <a:p>
          <a:endParaRPr lang="fr-BE"/>
        </a:p>
      </dgm:t>
    </dgm:pt>
    <dgm:pt modelId="{007D5AE3-1A7A-491F-929E-4A030975CFBF}" type="pres">
      <dgm:prSet presAssocID="{3A640F84-6052-4B97-985F-EEA834624A2D}" presName="sibTrans" presStyleLbl="sibTrans2D1" presStyleIdx="1" presStyleCnt="4" custScaleX="155611" custScaleY="193222"/>
      <dgm:spPr/>
      <dgm:t>
        <a:bodyPr/>
        <a:lstStyle/>
        <a:p>
          <a:endParaRPr lang="fr-BE"/>
        </a:p>
      </dgm:t>
    </dgm:pt>
    <dgm:pt modelId="{4A20B431-E8EF-4D0A-BF36-F39B5263CF34}" type="pres">
      <dgm:prSet presAssocID="{3A640F84-6052-4B97-985F-EEA834624A2D}" presName="connectorText" presStyleLbl="sibTrans2D1" presStyleIdx="1" presStyleCnt="4"/>
      <dgm:spPr/>
      <dgm:t>
        <a:bodyPr/>
        <a:lstStyle/>
        <a:p>
          <a:endParaRPr lang="fr-BE"/>
        </a:p>
      </dgm:t>
    </dgm:pt>
    <dgm:pt modelId="{D7840B68-6CA8-4612-80D4-AD9DFA310A8C}" type="pres">
      <dgm:prSet presAssocID="{D033E281-5508-4AE0-8B6B-80499EA30E49}" presName="node" presStyleLbl="node1" presStyleIdx="2" presStyleCnt="5">
        <dgm:presLayoutVars>
          <dgm:bulletEnabled val="1"/>
        </dgm:presLayoutVars>
      </dgm:prSet>
      <dgm:spPr/>
      <dgm:t>
        <a:bodyPr/>
        <a:lstStyle/>
        <a:p>
          <a:endParaRPr lang="fr-BE"/>
        </a:p>
      </dgm:t>
    </dgm:pt>
    <dgm:pt modelId="{D9AC0F3F-8F39-4173-97D8-6DE61A4B43A0}" type="pres">
      <dgm:prSet presAssocID="{60FC8421-4EB2-44F5-8EED-F28F933E99F5}" presName="sibTrans" presStyleLbl="sibTrans2D1" presStyleIdx="2" presStyleCnt="4" custScaleX="158132" custScaleY="186938"/>
      <dgm:spPr/>
      <dgm:t>
        <a:bodyPr/>
        <a:lstStyle/>
        <a:p>
          <a:endParaRPr lang="fr-BE"/>
        </a:p>
      </dgm:t>
    </dgm:pt>
    <dgm:pt modelId="{F6897942-0515-45EE-A06C-9232386BB9BD}" type="pres">
      <dgm:prSet presAssocID="{60FC8421-4EB2-44F5-8EED-F28F933E99F5}" presName="connectorText" presStyleLbl="sibTrans2D1" presStyleIdx="2" presStyleCnt="4"/>
      <dgm:spPr/>
      <dgm:t>
        <a:bodyPr/>
        <a:lstStyle/>
        <a:p>
          <a:endParaRPr lang="fr-BE"/>
        </a:p>
      </dgm:t>
    </dgm:pt>
    <dgm:pt modelId="{84DD5B5A-310E-4333-A2F4-53191BAFF33E}" type="pres">
      <dgm:prSet presAssocID="{579C3C65-C570-4CAC-BD76-04912D2BECDA}" presName="node" presStyleLbl="node1" presStyleIdx="3" presStyleCnt="5">
        <dgm:presLayoutVars>
          <dgm:bulletEnabled val="1"/>
        </dgm:presLayoutVars>
      </dgm:prSet>
      <dgm:spPr/>
      <dgm:t>
        <a:bodyPr/>
        <a:lstStyle/>
        <a:p>
          <a:endParaRPr lang="fr-BE"/>
        </a:p>
      </dgm:t>
    </dgm:pt>
    <dgm:pt modelId="{1588726E-0F2B-4EE5-A88B-D64C22A2A9F1}" type="pres">
      <dgm:prSet presAssocID="{3827278C-85DC-43B4-9A64-A9AEFA1674D7}" presName="sibTrans" presStyleLbl="sibTrans2D1" presStyleIdx="3" presStyleCnt="4" custScaleX="155424" custScaleY="139711"/>
      <dgm:spPr/>
      <dgm:t>
        <a:bodyPr/>
        <a:lstStyle/>
        <a:p>
          <a:endParaRPr lang="fr-BE"/>
        </a:p>
      </dgm:t>
    </dgm:pt>
    <dgm:pt modelId="{A04D1F38-1F05-40E4-8A3E-79B88EBE0150}" type="pres">
      <dgm:prSet presAssocID="{3827278C-85DC-43B4-9A64-A9AEFA1674D7}" presName="connectorText" presStyleLbl="sibTrans2D1" presStyleIdx="3" presStyleCnt="4"/>
      <dgm:spPr/>
      <dgm:t>
        <a:bodyPr/>
        <a:lstStyle/>
        <a:p>
          <a:endParaRPr lang="fr-BE"/>
        </a:p>
      </dgm:t>
    </dgm:pt>
    <dgm:pt modelId="{C41A3480-687A-429E-A2F4-1699FCF2BD15}" type="pres">
      <dgm:prSet presAssocID="{9B002CA9-A2BB-4E7C-865F-5ABE30D6AB32}" presName="node" presStyleLbl="node1" presStyleIdx="4" presStyleCnt="5">
        <dgm:presLayoutVars>
          <dgm:bulletEnabled val="1"/>
        </dgm:presLayoutVars>
      </dgm:prSet>
      <dgm:spPr/>
      <dgm:t>
        <a:bodyPr/>
        <a:lstStyle/>
        <a:p>
          <a:endParaRPr lang="fr-BE"/>
        </a:p>
      </dgm:t>
    </dgm:pt>
  </dgm:ptLst>
  <dgm:cxnLst>
    <dgm:cxn modelId="{F241AFB2-70B6-400E-82FD-8D334F3AE879}" type="presOf" srcId="{60FC8421-4EB2-44F5-8EED-F28F933E99F5}" destId="{F6897942-0515-45EE-A06C-9232386BB9BD}" srcOrd="1" destOrd="0" presId="urn:microsoft.com/office/officeart/2005/8/layout/process1"/>
    <dgm:cxn modelId="{882CD3B0-DA10-45F6-8992-C6931D1AA830}" type="presOf" srcId="{3827278C-85DC-43B4-9A64-A9AEFA1674D7}" destId="{1588726E-0F2B-4EE5-A88B-D64C22A2A9F1}" srcOrd="0" destOrd="0" presId="urn:microsoft.com/office/officeart/2005/8/layout/process1"/>
    <dgm:cxn modelId="{90D3285A-79AF-4BEF-B998-F32226D9CA21}" type="presOf" srcId="{D033E281-5508-4AE0-8B6B-80499EA30E49}" destId="{D7840B68-6CA8-4612-80D4-AD9DFA310A8C}" srcOrd="0" destOrd="0" presId="urn:microsoft.com/office/officeart/2005/8/layout/process1"/>
    <dgm:cxn modelId="{6BBABA0E-3743-455A-BEFF-BEE3E6EF2FF9}" type="presOf" srcId="{F6908804-11AB-45C2-8009-FFAB68251FB8}" destId="{D5B27C59-F968-4CEB-980B-C98F04AA6F27}" srcOrd="0" destOrd="0" presId="urn:microsoft.com/office/officeart/2005/8/layout/process1"/>
    <dgm:cxn modelId="{EB9F8C6E-81A8-4711-9411-22FBED1AF082}" srcId="{7838188A-74EA-4818-B879-6FEA19538184}" destId="{D033E281-5508-4AE0-8B6B-80499EA30E49}" srcOrd="2" destOrd="0" parTransId="{3A54722E-AB2D-499E-99B4-19AAE53BEA85}" sibTransId="{60FC8421-4EB2-44F5-8EED-F28F933E99F5}"/>
    <dgm:cxn modelId="{5CFA751C-E685-4EBF-8136-6D628592F486}" type="presOf" srcId="{7838188A-74EA-4818-B879-6FEA19538184}" destId="{882CE961-1904-49BA-A1CF-CD6F13D2FB79}" srcOrd="0" destOrd="0" presId="urn:microsoft.com/office/officeart/2005/8/layout/process1"/>
    <dgm:cxn modelId="{EC1496E8-9DC9-4432-BE29-B62CF9984166}" type="presOf" srcId="{3827278C-85DC-43B4-9A64-A9AEFA1674D7}" destId="{A04D1F38-1F05-40E4-8A3E-79B88EBE0150}" srcOrd="1" destOrd="0" presId="urn:microsoft.com/office/officeart/2005/8/layout/process1"/>
    <dgm:cxn modelId="{F097460A-6171-42A3-BB71-8709CBD8467B}" type="presOf" srcId="{DD0E282D-7149-4170-9868-655AEC73A3C4}" destId="{409C3F29-A8BA-4554-9297-9D589F333E84}" srcOrd="1" destOrd="0" presId="urn:microsoft.com/office/officeart/2005/8/layout/process1"/>
    <dgm:cxn modelId="{96368CA3-A6AF-4CEC-87F9-BF34C1A8637E}" type="presOf" srcId="{DD0E282D-7149-4170-9868-655AEC73A3C4}" destId="{BB815780-59C3-4498-9CF0-63E63B22F3E0}" srcOrd="0" destOrd="0" presId="urn:microsoft.com/office/officeart/2005/8/layout/process1"/>
    <dgm:cxn modelId="{B2F144E8-0969-4E76-AC19-D45040EB6011}" type="presOf" srcId="{3A640F84-6052-4B97-985F-EEA834624A2D}" destId="{007D5AE3-1A7A-491F-929E-4A030975CFBF}" srcOrd="0" destOrd="0" presId="urn:microsoft.com/office/officeart/2005/8/layout/process1"/>
    <dgm:cxn modelId="{73CC5E90-8BB1-4922-9A08-6CE33CA7652F}" type="presOf" srcId="{579C3C65-C570-4CAC-BD76-04912D2BECDA}" destId="{84DD5B5A-310E-4333-A2F4-53191BAFF33E}" srcOrd="0" destOrd="0" presId="urn:microsoft.com/office/officeart/2005/8/layout/process1"/>
    <dgm:cxn modelId="{4CC924CA-39D6-4941-97F7-91DB8A3A237A}" srcId="{7838188A-74EA-4818-B879-6FEA19538184}" destId="{4F3C1291-E637-4FAA-9547-018188F40068}" srcOrd="1" destOrd="0" parTransId="{BFD87B2D-9A00-4449-A71F-1C5B85A648FA}" sibTransId="{3A640F84-6052-4B97-985F-EEA834624A2D}"/>
    <dgm:cxn modelId="{40EBCA07-5D2E-4C78-B2FB-BEE643E2E600}" srcId="{7838188A-74EA-4818-B879-6FEA19538184}" destId="{579C3C65-C570-4CAC-BD76-04912D2BECDA}" srcOrd="3" destOrd="0" parTransId="{324CD88D-5B31-46E7-A6A9-F50B35E869CC}" sibTransId="{3827278C-85DC-43B4-9A64-A9AEFA1674D7}"/>
    <dgm:cxn modelId="{1C12EEBB-1F76-4039-BCF4-0AF90888A5BA}" srcId="{7838188A-74EA-4818-B879-6FEA19538184}" destId="{F6908804-11AB-45C2-8009-FFAB68251FB8}" srcOrd="0" destOrd="0" parTransId="{417BA34E-23ED-4878-AC45-2DF87C72C538}" sibTransId="{DD0E282D-7149-4170-9868-655AEC73A3C4}"/>
    <dgm:cxn modelId="{3922C260-F2B9-4872-9CD7-0021A79B7193}" srcId="{7838188A-74EA-4818-B879-6FEA19538184}" destId="{9B002CA9-A2BB-4E7C-865F-5ABE30D6AB32}" srcOrd="4" destOrd="0" parTransId="{87011C01-8954-4EF5-BFCB-42BD33E89088}" sibTransId="{54AA7C27-130D-4E2C-88E4-C4A7A560470F}"/>
    <dgm:cxn modelId="{51C62634-FE8E-44C8-829D-AAA8B26F701E}" type="presOf" srcId="{3A640F84-6052-4B97-985F-EEA834624A2D}" destId="{4A20B431-E8EF-4D0A-BF36-F39B5263CF34}" srcOrd="1" destOrd="0" presId="urn:microsoft.com/office/officeart/2005/8/layout/process1"/>
    <dgm:cxn modelId="{EE1FF7F5-7202-4864-8930-5141CCD7E04A}" type="presOf" srcId="{4F3C1291-E637-4FAA-9547-018188F40068}" destId="{423E7683-D3E4-4C20-BE09-D319AC700E83}" srcOrd="0" destOrd="0" presId="urn:microsoft.com/office/officeart/2005/8/layout/process1"/>
    <dgm:cxn modelId="{DAB40C8B-D2CB-4E1D-97F8-9F90637D7D81}" type="presOf" srcId="{60FC8421-4EB2-44F5-8EED-F28F933E99F5}" destId="{D9AC0F3F-8F39-4173-97D8-6DE61A4B43A0}" srcOrd="0" destOrd="0" presId="urn:microsoft.com/office/officeart/2005/8/layout/process1"/>
    <dgm:cxn modelId="{D99F73A8-D4F2-429B-AEE0-6111802B6EBC}" type="presOf" srcId="{9B002CA9-A2BB-4E7C-865F-5ABE30D6AB32}" destId="{C41A3480-687A-429E-A2F4-1699FCF2BD15}" srcOrd="0" destOrd="0" presId="urn:microsoft.com/office/officeart/2005/8/layout/process1"/>
    <dgm:cxn modelId="{C573DBE0-2D1A-48D1-B135-EF772F17F0F3}" type="presParOf" srcId="{882CE961-1904-49BA-A1CF-CD6F13D2FB79}" destId="{D5B27C59-F968-4CEB-980B-C98F04AA6F27}" srcOrd="0" destOrd="0" presId="urn:microsoft.com/office/officeart/2005/8/layout/process1"/>
    <dgm:cxn modelId="{C07EAE10-F88E-4451-9CA8-737A2F8AC3A8}" type="presParOf" srcId="{882CE961-1904-49BA-A1CF-CD6F13D2FB79}" destId="{BB815780-59C3-4498-9CF0-63E63B22F3E0}" srcOrd="1" destOrd="0" presId="urn:microsoft.com/office/officeart/2005/8/layout/process1"/>
    <dgm:cxn modelId="{4D88E334-E5BB-4DFC-902E-75CC585B8DE3}" type="presParOf" srcId="{BB815780-59C3-4498-9CF0-63E63B22F3E0}" destId="{409C3F29-A8BA-4554-9297-9D589F333E84}" srcOrd="0" destOrd="0" presId="urn:microsoft.com/office/officeart/2005/8/layout/process1"/>
    <dgm:cxn modelId="{13DF66A8-C6D5-466C-8375-E32DBB0AF82B}" type="presParOf" srcId="{882CE961-1904-49BA-A1CF-CD6F13D2FB79}" destId="{423E7683-D3E4-4C20-BE09-D319AC700E83}" srcOrd="2" destOrd="0" presId="urn:microsoft.com/office/officeart/2005/8/layout/process1"/>
    <dgm:cxn modelId="{0BBDA5CE-053A-4538-B469-823CBE1FB4A5}" type="presParOf" srcId="{882CE961-1904-49BA-A1CF-CD6F13D2FB79}" destId="{007D5AE3-1A7A-491F-929E-4A030975CFBF}" srcOrd="3" destOrd="0" presId="urn:microsoft.com/office/officeart/2005/8/layout/process1"/>
    <dgm:cxn modelId="{3FAE9C52-7549-47C8-8251-C917EC9D7511}" type="presParOf" srcId="{007D5AE3-1A7A-491F-929E-4A030975CFBF}" destId="{4A20B431-E8EF-4D0A-BF36-F39B5263CF34}" srcOrd="0" destOrd="0" presId="urn:microsoft.com/office/officeart/2005/8/layout/process1"/>
    <dgm:cxn modelId="{D0CC1D6F-A8F0-4529-81BA-35EE70B029B4}" type="presParOf" srcId="{882CE961-1904-49BA-A1CF-CD6F13D2FB79}" destId="{D7840B68-6CA8-4612-80D4-AD9DFA310A8C}" srcOrd="4" destOrd="0" presId="urn:microsoft.com/office/officeart/2005/8/layout/process1"/>
    <dgm:cxn modelId="{3D7E339C-16F7-4871-BFE8-2FB24B97318A}" type="presParOf" srcId="{882CE961-1904-49BA-A1CF-CD6F13D2FB79}" destId="{D9AC0F3F-8F39-4173-97D8-6DE61A4B43A0}" srcOrd="5" destOrd="0" presId="urn:microsoft.com/office/officeart/2005/8/layout/process1"/>
    <dgm:cxn modelId="{C44DC109-9AEF-4127-A39C-CD4EDA4E0B19}" type="presParOf" srcId="{D9AC0F3F-8F39-4173-97D8-6DE61A4B43A0}" destId="{F6897942-0515-45EE-A06C-9232386BB9BD}" srcOrd="0" destOrd="0" presId="urn:microsoft.com/office/officeart/2005/8/layout/process1"/>
    <dgm:cxn modelId="{381FB86B-4E63-4D86-94A3-B6F93A81118B}" type="presParOf" srcId="{882CE961-1904-49BA-A1CF-CD6F13D2FB79}" destId="{84DD5B5A-310E-4333-A2F4-53191BAFF33E}" srcOrd="6" destOrd="0" presId="urn:microsoft.com/office/officeart/2005/8/layout/process1"/>
    <dgm:cxn modelId="{A524BE42-F10A-4FC9-8BC3-77B68E34A5A4}" type="presParOf" srcId="{882CE961-1904-49BA-A1CF-CD6F13D2FB79}" destId="{1588726E-0F2B-4EE5-A88B-D64C22A2A9F1}" srcOrd="7" destOrd="0" presId="urn:microsoft.com/office/officeart/2005/8/layout/process1"/>
    <dgm:cxn modelId="{437AF7B6-7F04-4304-B524-945EEB37A905}" type="presParOf" srcId="{1588726E-0F2B-4EE5-A88B-D64C22A2A9F1}" destId="{A04D1F38-1F05-40E4-8A3E-79B88EBE0150}" srcOrd="0" destOrd="0" presId="urn:microsoft.com/office/officeart/2005/8/layout/process1"/>
    <dgm:cxn modelId="{34A8BBAD-3112-4414-8F39-DAB2F410C3D3}" type="presParOf" srcId="{882CE961-1904-49BA-A1CF-CD6F13D2FB79}" destId="{C41A3480-687A-429E-A2F4-1699FCF2BD1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38188A-74EA-4818-B879-6FEA19538184}" type="doc">
      <dgm:prSet loTypeId="urn:microsoft.com/office/officeart/2005/8/layout/process1" loCatId="process" qsTypeId="urn:microsoft.com/office/officeart/2005/8/quickstyle/simple1" qsCatId="simple" csTypeId="urn:microsoft.com/office/officeart/2005/8/colors/accent0_1" csCatId="mainScheme" phldr="1"/>
      <dgm:spPr/>
    </dgm:pt>
    <dgm:pt modelId="{F6908804-11AB-45C2-8009-FFAB68251FB8}">
      <dgm:prSet phldrT="[Texte]"/>
      <dgm:spPr/>
      <dgm:t>
        <a:bodyPr/>
        <a:lstStyle/>
        <a:p>
          <a:r>
            <a:rPr lang="fr-BE" dirty="0" smtClean="0"/>
            <a:t>Assujetti ?</a:t>
          </a:r>
          <a:endParaRPr lang="fr-BE" dirty="0"/>
        </a:p>
      </dgm:t>
    </dgm:pt>
    <dgm:pt modelId="{417BA34E-23ED-4878-AC45-2DF87C72C538}" type="parTrans" cxnId="{1C12EEBB-1F76-4039-BCF4-0AF90888A5BA}">
      <dgm:prSet/>
      <dgm:spPr/>
      <dgm:t>
        <a:bodyPr/>
        <a:lstStyle/>
        <a:p>
          <a:endParaRPr lang="fr-BE"/>
        </a:p>
      </dgm:t>
    </dgm:pt>
    <dgm:pt modelId="{DD0E282D-7149-4170-9868-655AEC73A3C4}" type="sibTrans" cxnId="{1C12EEBB-1F76-4039-BCF4-0AF90888A5BA}">
      <dgm:prSet custT="1"/>
      <dgm:spPr/>
      <dgm:t>
        <a:bodyPr/>
        <a:lstStyle/>
        <a:p>
          <a:r>
            <a:rPr lang="fr-BE" sz="1400" dirty="0" smtClean="0"/>
            <a:t>oui</a:t>
          </a:r>
          <a:endParaRPr lang="fr-BE" sz="1400" dirty="0"/>
        </a:p>
      </dgm:t>
    </dgm:pt>
    <dgm:pt modelId="{4F3C1291-E637-4FAA-9547-018188F40068}">
      <dgm:prSet phldrT="[Texte]"/>
      <dgm:spPr>
        <a:ln w="12700">
          <a:solidFill>
            <a:schemeClr val="tx1"/>
          </a:solidFill>
        </a:ln>
      </dgm:spPr>
      <dgm:t>
        <a:bodyPr/>
        <a:lstStyle/>
        <a:p>
          <a:r>
            <a:rPr lang="fr-BE" dirty="0" smtClean="0"/>
            <a:t>Opérations imposables ?</a:t>
          </a:r>
          <a:endParaRPr lang="fr-BE" dirty="0"/>
        </a:p>
      </dgm:t>
    </dgm:pt>
    <dgm:pt modelId="{BFD87B2D-9A00-4449-A71F-1C5B85A648FA}" type="parTrans" cxnId="{4CC924CA-39D6-4941-97F7-91DB8A3A237A}">
      <dgm:prSet/>
      <dgm:spPr/>
      <dgm:t>
        <a:bodyPr/>
        <a:lstStyle/>
        <a:p>
          <a:endParaRPr lang="fr-BE"/>
        </a:p>
      </dgm:t>
    </dgm:pt>
    <dgm:pt modelId="{3A640F84-6052-4B97-985F-EEA834624A2D}" type="sibTrans" cxnId="{4CC924CA-39D6-4941-97F7-91DB8A3A237A}">
      <dgm:prSet custT="1"/>
      <dgm:spPr/>
      <dgm:t>
        <a:bodyPr/>
        <a:lstStyle/>
        <a:p>
          <a:r>
            <a:rPr lang="fr-BE" sz="1400" dirty="0" smtClean="0"/>
            <a:t>oui</a:t>
          </a:r>
          <a:endParaRPr lang="fr-BE" sz="1400" dirty="0"/>
        </a:p>
      </dgm:t>
    </dgm:pt>
    <dgm:pt modelId="{D033E281-5508-4AE0-8B6B-80499EA30E49}">
      <dgm:prSet phldrT="[Texte]"/>
      <dgm:spPr>
        <a:ln w="25400">
          <a:solidFill>
            <a:srgbClr val="FF0000"/>
          </a:solidFill>
        </a:ln>
      </dgm:spPr>
      <dgm:t>
        <a:bodyPr/>
        <a:lstStyle/>
        <a:p>
          <a:r>
            <a:rPr lang="fr-BE" dirty="0" smtClean="0"/>
            <a:t>Localisation de l’opération ?</a:t>
          </a:r>
          <a:endParaRPr lang="fr-BE" dirty="0"/>
        </a:p>
      </dgm:t>
    </dgm:pt>
    <dgm:pt modelId="{3A54722E-AB2D-499E-99B4-19AAE53BEA85}" type="parTrans" cxnId="{EB9F8C6E-81A8-4711-9411-22FBED1AF082}">
      <dgm:prSet/>
      <dgm:spPr/>
      <dgm:t>
        <a:bodyPr/>
        <a:lstStyle/>
        <a:p>
          <a:endParaRPr lang="fr-BE"/>
        </a:p>
      </dgm:t>
    </dgm:pt>
    <dgm:pt modelId="{60FC8421-4EB2-44F5-8EED-F28F933E99F5}" type="sibTrans" cxnId="{EB9F8C6E-81A8-4711-9411-22FBED1AF082}">
      <dgm:prSet/>
      <dgm:spPr/>
      <dgm:t>
        <a:bodyPr/>
        <a:lstStyle/>
        <a:p>
          <a:r>
            <a:rPr lang="fr-BE" dirty="0" smtClean="0"/>
            <a:t>Belgique</a:t>
          </a:r>
          <a:endParaRPr lang="fr-BE" dirty="0"/>
        </a:p>
      </dgm:t>
    </dgm:pt>
    <dgm:pt modelId="{579C3C65-C570-4CAC-BD76-04912D2BECDA}">
      <dgm:prSet phldrT="[Texte]"/>
      <dgm:spPr/>
      <dgm:t>
        <a:bodyPr/>
        <a:lstStyle/>
        <a:p>
          <a:r>
            <a:rPr lang="fr-BE" dirty="0" smtClean="0"/>
            <a:t>Exemption ?</a:t>
          </a:r>
          <a:endParaRPr lang="fr-BE" dirty="0"/>
        </a:p>
      </dgm:t>
    </dgm:pt>
    <dgm:pt modelId="{324CD88D-5B31-46E7-A6A9-F50B35E869CC}" type="parTrans" cxnId="{40EBCA07-5D2E-4C78-B2FB-BEE643E2E600}">
      <dgm:prSet/>
      <dgm:spPr/>
      <dgm:t>
        <a:bodyPr/>
        <a:lstStyle/>
        <a:p>
          <a:endParaRPr lang="fr-BE"/>
        </a:p>
      </dgm:t>
    </dgm:pt>
    <dgm:pt modelId="{3827278C-85DC-43B4-9A64-A9AEFA1674D7}" type="sibTrans" cxnId="{40EBCA07-5D2E-4C78-B2FB-BEE643E2E600}">
      <dgm:prSet custT="1"/>
      <dgm:spPr/>
      <dgm:t>
        <a:bodyPr/>
        <a:lstStyle/>
        <a:p>
          <a:r>
            <a:rPr lang="fr-BE" sz="1400" dirty="0" smtClean="0"/>
            <a:t>non</a:t>
          </a:r>
          <a:endParaRPr lang="fr-BE" sz="1400" dirty="0"/>
        </a:p>
      </dgm:t>
    </dgm:pt>
    <dgm:pt modelId="{9B002CA9-A2BB-4E7C-865F-5ABE30D6AB32}">
      <dgm:prSet phldrT="[Texte]"/>
      <dgm:spPr/>
      <dgm:t>
        <a:bodyPr/>
        <a:lstStyle/>
        <a:p>
          <a:r>
            <a:rPr lang="fr-BE" dirty="0" smtClean="0"/>
            <a:t>Personne redevable ?</a:t>
          </a:r>
          <a:endParaRPr lang="fr-BE" dirty="0"/>
        </a:p>
      </dgm:t>
    </dgm:pt>
    <dgm:pt modelId="{87011C01-8954-4EF5-BFCB-42BD33E89088}" type="parTrans" cxnId="{3922C260-F2B9-4872-9CD7-0021A79B7193}">
      <dgm:prSet/>
      <dgm:spPr/>
      <dgm:t>
        <a:bodyPr/>
        <a:lstStyle/>
        <a:p>
          <a:endParaRPr lang="fr-BE"/>
        </a:p>
      </dgm:t>
    </dgm:pt>
    <dgm:pt modelId="{54AA7C27-130D-4E2C-88E4-C4A7A560470F}" type="sibTrans" cxnId="{3922C260-F2B9-4872-9CD7-0021A79B7193}">
      <dgm:prSet/>
      <dgm:spPr/>
      <dgm:t>
        <a:bodyPr/>
        <a:lstStyle/>
        <a:p>
          <a:endParaRPr lang="fr-BE"/>
        </a:p>
      </dgm:t>
    </dgm:pt>
    <dgm:pt modelId="{882CE961-1904-49BA-A1CF-CD6F13D2FB79}" type="pres">
      <dgm:prSet presAssocID="{7838188A-74EA-4818-B879-6FEA19538184}" presName="Name0" presStyleCnt="0">
        <dgm:presLayoutVars>
          <dgm:dir/>
          <dgm:resizeHandles val="exact"/>
        </dgm:presLayoutVars>
      </dgm:prSet>
      <dgm:spPr/>
    </dgm:pt>
    <dgm:pt modelId="{D5B27C59-F968-4CEB-980B-C98F04AA6F27}" type="pres">
      <dgm:prSet presAssocID="{F6908804-11AB-45C2-8009-FFAB68251FB8}" presName="node" presStyleLbl="node1" presStyleIdx="0" presStyleCnt="5">
        <dgm:presLayoutVars>
          <dgm:bulletEnabled val="1"/>
        </dgm:presLayoutVars>
      </dgm:prSet>
      <dgm:spPr/>
      <dgm:t>
        <a:bodyPr/>
        <a:lstStyle/>
        <a:p>
          <a:endParaRPr lang="fr-BE"/>
        </a:p>
      </dgm:t>
    </dgm:pt>
    <dgm:pt modelId="{BB815780-59C3-4498-9CF0-63E63B22F3E0}" type="pres">
      <dgm:prSet presAssocID="{DD0E282D-7149-4170-9868-655AEC73A3C4}" presName="sibTrans" presStyleLbl="sibTrans2D1" presStyleIdx="0" presStyleCnt="4" custScaleX="160442" custScaleY="180653"/>
      <dgm:spPr/>
      <dgm:t>
        <a:bodyPr/>
        <a:lstStyle/>
        <a:p>
          <a:endParaRPr lang="fr-BE"/>
        </a:p>
      </dgm:t>
    </dgm:pt>
    <dgm:pt modelId="{409C3F29-A8BA-4554-9297-9D589F333E84}" type="pres">
      <dgm:prSet presAssocID="{DD0E282D-7149-4170-9868-655AEC73A3C4}" presName="connectorText" presStyleLbl="sibTrans2D1" presStyleIdx="0" presStyleCnt="4"/>
      <dgm:spPr/>
      <dgm:t>
        <a:bodyPr/>
        <a:lstStyle/>
        <a:p>
          <a:endParaRPr lang="fr-BE"/>
        </a:p>
      </dgm:t>
    </dgm:pt>
    <dgm:pt modelId="{423E7683-D3E4-4C20-BE09-D319AC700E83}" type="pres">
      <dgm:prSet presAssocID="{4F3C1291-E637-4FAA-9547-018188F40068}" presName="node" presStyleLbl="node1" presStyleIdx="1" presStyleCnt="5">
        <dgm:presLayoutVars>
          <dgm:bulletEnabled val="1"/>
        </dgm:presLayoutVars>
      </dgm:prSet>
      <dgm:spPr/>
      <dgm:t>
        <a:bodyPr/>
        <a:lstStyle/>
        <a:p>
          <a:endParaRPr lang="fr-BE"/>
        </a:p>
      </dgm:t>
    </dgm:pt>
    <dgm:pt modelId="{007D5AE3-1A7A-491F-929E-4A030975CFBF}" type="pres">
      <dgm:prSet presAssocID="{3A640F84-6052-4B97-985F-EEA834624A2D}" presName="sibTrans" presStyleLbl="sibTrans2D1" presStyleIdx="1" presStyleCnt="4" custScaleX="155611" custScaleY="193222"/>
      <dgm:spPr/>
      <dgm:t>
        <a:bodyPr/>
        <a:lstStyle/>
        <a:p>
          <a:endParaRPr lang="fr-BE"/>
        </a:p>
      </dgm:t>
    </dgm:pt>
    <dgm:pt modelId="{4A20B431-E8EF-4D0A-BF36-F39B5263CF34}" type="pres">
      <dgm:prSet presAssocID="{3A640F84-6052-4B97-985F-EEA834624A2D}" presName="connectorText" presStyleLbl="sibTrans2D1" presStyleIdx="1" presStyleCnt="4"/>
      <dgm:spPr/>
      <dgm:t>
        <a:bodyPr/>
        <a:lstStyle/>
        <a:p>
          <a:endParaRPr lang="fr-BE"/>
        </a:p>
      </dgm:t>
    </dgm:pt>
    <dgm:pt modelId="{D7840B68-6CA8-4612-80D4-AD9DFA310A8C}" type="pres">
      <dgm:prSet presAssocID="{D033E281-5508-4AE0-8B6B-80499EA30E49}" presName="node" presStyleLbl="node1" presStyleIdx="2" presStyleCnt="5">
        <dgm:presLayoutVars>
          <dgm:bulletEnabled val="1"/>
        </dgm:presLayoutVars>
      </dgm:prSet>
      <dgm:spPr/>
      <dgm:t>
        <a:bodyPr/>
        <a:lstStyle/>
        <a:p>
          <a:endParaRPr lang="fr-BE"/>
        </a:p>
      </dgm:t>
    </dgm:pt>
    <dgm:pt modelId="{D9AC0F3F-8F39-4173-97D8-6DE61A4B43A0}" type="pres">
      <dgm:prSet presAssocID="{60FC8421-4EB2-44F5-8EED-F28F933E99F5}" presName="sibTrans" presStyleLbl="sibTrans2D1" presStyleIdx="2" presStyleCnt="4" custScaleX="158132" custScaleY="186938"/>
      <dgm:spPr/>
      <dgm:t>
        <a:bodyPr/>
        <a:lstStyle/>
        <a:p>
          <a:endParaRPr lang="fr-BE"/>
        </a:p>
      </dgm:t>
    </dgm:pt>
    <dgm:pt modelId="{F6897942-0515-45EE-A06C-9232386BB9BD}" type="pres">
      <dgm:prSet presAssocID="{60FC8421-4EB2-44F5-8EED-F28F933E99F5}" presName="connectorText" presStyleLbl="sibTrans2D1" presStyleIdx="2" presStyleCnt="4"/>
      <dgm:spPr/>
      <dgm:t>
        <a:bodyPr/>
        <a:lstStyle/>
        <a:p>
          <a:endParaRPr lang="fr-BE"/>
        </a:p>
      </dgm:t>
    </dgm:pt>
    <dgm:pt modelId="{84DD5B5A-310E-4333-A2F4-53191BAFF33E}" type="pres">
      <dgm:prSet presAssocID="{579C3C65-C570-4CAC-BD76-04912D2BECDA}" presName="node" presStyleLbl="node1" presStyleIdx="3" presStyleCnt="5">
        <dgm:presLayoutVars>
          <dgm:bulletEnabled val="1"/>
        </dgm:presLayoutVars>
      </dgm:prSet>
      <dgm:spPr/>
      <dgm:t>
        <a:bodyPr/>
        <a:lstStyle/>
        <a:p>
          <a:endParaRPr lang="fr-BE"/>
        </a:p>
      </dgm:t>
    </dgm:pt>
    <dgm:pt modelId="{1588726E-0F2B-4EE5-A88B-D64C22A2A9F1}" type="pres">
      <dgm:prSet presAssocID="{3827278C-85DC-43B4-9A64-A9AEFA1674D7}" presName="sibTrans" presStyleLbl="sibTrans2D1" presStyleIdx="3" presStyleCnt="4" custScaleX="155424" custScaleY="139711"/>
      <dgm:spPr/>
      <dgm:t>
        <a:bodyPr/>
        <a:lstStyle/>
        <a:p>
          <a:endParaRPr lang="fr-BE"/>
        </a:p>
      </dgm:t>
    </dgm:pt>
    <dgm:pt modelId="{A04D1F38-1F05-40E4-8A3E-79B88EBE0150}" type="pres">
      <dgm:prSet presAssocID="{3827278C-85DC-43B4-9A64-A9AEFA1674D7}" presName="connectorText" presStyleLbl="sibTrans2D1" presStyleIdx="3" presStyleCnt="4"/>
      <dgm:spPr/>
      <dgm:t>
        <a:bodyPr/>
        <a:lstStyle/>
        <a:p>
          <a:endParaRPr lang="fr-BE"/>
        </a:p>
      </dgm:t>
    </dgm:pt>
    <dgm:pt modelId="{C41A3480-687A-429E-A2F4-1699FCF2BD15}" type="pres">
      <dgm:prSet presAssocID="{9B002CA9-A2BB-4E7C-865F-5ABE30D6AB32}" presName="node" presStyleLbl="node1" presStyleIdx="4" presStyleCnt="5">
        <dgm:presLayoutVars>
          <dgm:bulletEnabled val="1"/>
        </dgm:presLayoutVars>
      </dgm:prSet>
      <dgm:spPr/>
      <dgm:t>
        <a:bodyPr/>
        <a:lstStyle/>
        <a:p>
          <a:endParaRPr lang="fr-BE"/>
        </a:p>
      </dgm:t>
    </dgm:pt>
  </dgm:ptLst>
  <dgm:cxnLst>
    <dgm:cxn modelId="{EB9F8C6E-81A8-4711-9411-22FBED1AF082}" srcId="{7838188A-74EA-4818-B879-6FEA19538184}" destId="{D033E281-5508-4AE0-8B6B-80499EA30E49}" srcOrd="2" destOrd="0" parTransId="{3A54722E-AB2D-499E-99B4-19AAE53BEA85}" sibTransId="{60FC8421-4EB2-44F5-8EED-F28F933E99F5}"/>
    <dgm:cxn modelId="{2CDACB6C-9AB2-41CE-ACA2-ABDB325CFACB}" type="presOf" srcId="{3A640F84-6052-4B97-985F-EEA834624A2D}" destId="{4A20B431-E8EF-4D0A-BF36-F39B5263CF34}" srcOrd="1" destOrd="0" presId="urn:microsoft.com/office/officeart/2005/8/layout/process1"/>
    <dgm:cxn modelId="{9C187BCC-9F03-4878-BC7C-4CD4B6EECFB9}" type="presOf" srcId="{9B002CA9-A2BB-4E7C-865F-5ABE30D6AB32}" destId="{C41A3480-687A-429E-A2F4-1699FCF2BD15}" srcOrd="0" destOrd="0" presId="urn:microsoft.com/office/officeart/2005/8/layout/process1"/>
    <dgm:cxn modelId="{EFC16E7C-A5ED-405E-A58D-EEEC2314BB7F}" type="presOf" srcId="{579C3C65-C570-4CAC-BD76-04912D2BECDA}" destId="{84DD5B5A-310E-4333-A2F4-53191BAFF33E}" srcOrd="0" destOrd="0" presId="urn:microsoft.com/office/officeart/2005/8/layout/process1"/>
    <dgm:cxn modelId="{D59589E9-FDAC-4F36-9C1E-4E65C23C56B3}" type="presOf" srcId="{3827278C-85DC-43B4-9A64-A9AEFA1674D7}" destId="{1588726E-0F2B-4EE5-A88B-D64C22A2A9F1}" srcOrd="0" destOrd="0" presId="urn:microsoft.com/office/officeart/2005/8/layout/process1"/>
    <dgm:cxn modelId="{E0ECBACD-32E6-4A1A-A758-7B68F65BE4DB}" type="presOf" srcId="{60FC8421-4EB2-44F5-8EED-F28F933E99F5}" destId="{D9AC0F3F-8F39-4173-97D8-6DE61A4B43A0}" srcOrd="0" destOrd="0" presId="urn:microsoft.com/office/officeart/2005/8/layout/process1"/>
    <dgm:cxn modelId="{8CB6D798-B227-471E-863D-4D612546EADD}" type="presOf" srcId="{D033E281-5508-4AE0-8B6B-80499EA30E49}" destId="{D7840B68-6CA8-4612-80D4-AD9DFA310A8C}" srcOrd="0" destOrd="0" presId="urn:microsoft.com/office/officeart/2005/8/layout/process1"/>
    <dgm:cxn modelId="{FC7F0A57-274C-458C-A739-EF67E416D9A8}" type="presOf" srcId="{DD0E282D-7149-4170-9868-655AEC73A3C4}" destId="{409C3F29-A8BA-4554-9297-9D589F333E84}" srcOrd="1" destOrd="0" presId="urn:microsoft.com/office/officeart/2005/8/layout/process1"/>
    <dgm:cxn modelId="{4CC924CA-39D6-4941-97F7-91DB8A3A237A}" srcId="{7838188A-74EA-4818-B879-6FEA19538184}" destId="{4F3C1291-E637-4FAA-9547-018188F40068}" srcOrd="1" destOrd="0" parTransId="{BFD87B2D-9A00-4449-A71F-1C5B85A648FA}" sibTransId="{3A640F84-6052-4B97-985F-EEA834624A2D}"/>
    <dgm:cxn modelId="{9F25B609-2D83-44E5-B7AB-153E0C8E77DA}" type="presOf" srcId="{4F3C1291-E637-4FAA-9547-018188F40068}" destId="{423E7683-D3E4-4C20-BE09-D319AC700E83}" srcOrd="0" destOrd="0" presId="urn:microsoft.com/office/officeart/2005/8/layout/process1"/>
    <dgm:cxn modelId="{CBC3D70B-EBCD-4459-89D3-C79B29FE58D3}" type="presOf" srcId="{60FC8421-4EB2-44F5-8EED-F28F933E99F5}" destId="{F6897942-0515-45EE-A06C-9232386BB9BD}" srcOrd="1" destOrd="0" presId="urn:microsoft.com/office/officeart/2005/8/layout/process1"/>
    <dgm:cxn modelId="{40EBCA07-5D2E-4C78-B2FB-BEE643E2E600}" srcId="{7838188A-74EA-4818-B879-6FEA19538184}" destId="{579C3C65-C570-4CAC-BD76-04912D2BECDA}" srcOrd="3" destOrd="0" parTransId="{324CD88D-5B31-46E7-A6A9-F50B35E869CC}" sibTransId="{3827278C-85DC-43B4-9A64-A9AEFA1674D7}"/>
    <dgm:cxn modelId="{1C12EEBB-1F76-4039-BCF4-0AF90888A5BA}" srcId="{7838188A-74EA-4818-B879-6FEA19538184}" destId="{F6908804-11AB-45C2-8009-FFAB68251FB8}" srcOrd="0" destOrd="0" parTransId="{417BA34E-23ED-4878-AC45-2DF87C72C538}" sibTransId="{DD0E282D-7149-4170-9868-655AEC73A3C4}"/>
    <dgm:cxn modelId="{3922C260-F2B9-4872-9CD7-0021A79B7193}" srcId="{7838188A-74EA-4818-B879-6FEA19538184}" destId="{9B002CA9-A2BB-4E7C-865F-5ABE30D6AB32}" srcOrd="4" destOrd="0" parTransId="{87011C01-8954-4EF5-BFCB-42BD33E89088}" sibTransId="{54AA7C27-130D-4E2C-88E4-C4A7A560470F}"/>
    <dgm:cxn modelId="{9C89F33C-8359-4CBD-9DEC-77B211DF7203}" type="presOf" srcId="{3A640F84-6052-4B97-985F-EEA834624A2D}" destId="{007D5AE3-1A7A-491F-929E-4A030975CFBF}" srcOrd="0" destOrd="0" presId="urn:microsoft.com/office/officeart/2005/8/layout/process1"/>
    <dgm:cxn modelId="{828E0252-A84D-40C6-9FF2-5C50B5D4AD11}" type="presOf" srcId="{DD0E282D-7149-4170-9868-655AEC73A3C4}" destId="{BB815780-59C3-4498-9CF0-63E63B22F3E0}" srcOrd="0" destOrd="0" presId="urn:microsoft.com/office/officeart/2005/8/layout/process1"/>
    <dgm:cxn modelId="{AF504FC7-3CB5-4E54-9C82-D8607C7CD987}" type="presOf" srcId="{3827278C-85DC-43B4-9A64-A9AEFA1674D7}" destId="{A04D1F38-1F05-40E4-8A3E-79B88EBE0150}" srcOrd="1" destOrd="0" presId="urn:microsoft.com/office/officeart/2005/8/layout/process1"/>
    <dgm:cxn modelId="{AA3DC021-BAA8-4A9D-B420-D9E5147A2B30}" type="presOf" srcId="{7838188A-74EA-4818-B879-6FEA19538184}" destId="{882CE961-1904-49BA-A1CF-CD6F13D2FB79}" srcOrd="0" destOrd="0" presId="urn:microsoft.com/office/officeart/2005/8/layout/process1"/>
    <dgm:cxn modelId="{F5BC562D-A35D-44C8-B185-8688E709263F}" type="presOf" srcId="{F6908804-11AB-45C2-8009-FFAB68251FB8}" destId="{D5B27C59-F968-4CEB-980B-C98F04AA6F27}" srcOrd="0" destOrd="0" presId="urn:microsoft.com/office/officeart/2005/8/layout/process1"/>
    <dgm:cxn modelId="{A8DC8C65-CA97-464A-A333-7EA493417392}" type="presParOf" srcId="{882CE961-1904-49BA-A1CF-CD6F13D2FB79}" destId="{D5B27C59-F968-4CEB-980B-C98F04AA6F27}" srcOrd="0" destOrd="0" presId="urn:microsoft.com/office/officeart/2005/8/layout/process1"/>
    <dgm:cxn modelId="{2886F0CF-DEE6-411E-A8AB-3D811FDBDBBB}" type="presParOf" srcId="{882CE961-1904-49BA-A1CF-CD6F13D2FB79}" destId="{BB815780-59C3-4498-9CF0-63E63B22F3E0}" srcOrd="1" destOrd="0" presId="urn:microsoft.com/office/officeart/2005/8/layout/process1"/>
    <dgm:cxn modelId="{14011F1D-0747-4E4E-B8C2-449DD9F70750}" type="presParOf" srcId="{BB815780-59C3-4498-9CF0-63E63B22F3E0}" destId="{409C3F29-A8BA-4554-9297-9D589F333E84}" srcOrd="0" destOrd="0" presId="urn:microsoft.com/office/officeart/2005/8/layout/process1"/>
    <dgm:cxn modelId="{14E3BF1D-D084-4E9C-8D06-61455F0FCC31}" type="presParOf" srcId="{882CE961-1904-49BA-A1CF-CD6F13D2FB79}" destId="{423E7683-D3E4-4C20-BE09-D319AC700E83}" srcOrd="2" destOrd="0" presId="urn:microsoft.com/office/officeart/2005/8/layout/process1"/>
    <dgm:cxn modelId="{40FC92BB-E3E3-4E2B-84F4-5919AC9E82F8}" type="presParOf" srcId="{882CE961-1904-49BA-A1CF-CD6F13D2FB79}" destId="{007D5AE3-1A7A-491F-929E-4A030975CFBF}" srcOrd="3" destOrd="0" presId="urn:microsoft.com/office/officeart/2005/8/layout/process1"/>
    <dgm:cxn modelId="{212733C1-4F0C-4836-ABBF-9AEB7ED94F70}" type="presParOf" srcId="{007D5AE3-1A7A-491F-929E-4A030975CFBF}" destId="{4A20B431-E8EF-4D0A-BF36-F39B5263CF34}" srcOrd="0" destOrd="0" presId="urn:microsoft.com/office/officeart/2005/8/layout/process1"/>
    <dgm:cxn modelId="{BDFA4C2D-7BC7-42C9-A7D7-2E81C12FCA0B}" type="presParOf" srcId="{882CE961-1904-49BA-A1CF-CD6F13D2FB79}" destId="{D7840B68-6CA8-4612-80D4-AD9DFA310A8C}" srcOrd="4" destOrd="0" presId="urn:microsoft.com/office/officeart/2005/8/layout/process1"/>
    <dgm:cxn modelId="{C0003D0D-ED9A-4AFB-8BAB-9F9FEA422E81}" type="presParOf" srcId="{882CE961-1904-49BA-A1CF-CD6F13D2FB79}" destId="{D9AC0F3F-8F39-4173-97D8-6DE61A4B43A0}" srcOrd="5" destOrd="0" presId="urn:microsoft.com/office/officeart/2005/8/layout/process1"/>
    <dgm:cxn modelId="{7932B3B0-B974-4260-A765-E5E2121D327E}" type="presParOf" srcId="{D9AC0F3F-8F39-4173-97D8-6DE61A4B43A0}" destId="{F6897942-0515-45EE-A06C-9232386BB9BD}" srcOrd="0" destOrd="0" presId="urn:microsoft.com/office/officeart/2005/8/layout/process1"/>
    <dgm:cxn modelId="{44B1B3DE-0B4E-4384-BC6B-FC0349861D1A}" type="presParOf" srcId="{882CE961-1904-49BA-A1CF-CD6F13D2FB79}" destId="{84DD5B5A-310E-4333-A2F4-53191BAFF33E}" srcOrd="6" destOrd="0" presId="urn:microsoft.com/office/officeart/2005/8/layout/process1"/>
    <dgm:cxn modelId="{0D1498AC-3B2E-4F69-9D97-897CAC06B151}" type="presParOf" srcId="{882CE961-1904-49BA-A1CF-CD6F13D2FB79}" destId="{1588726E-0F2B-4EE5-A88B-D64C22A2A9F1}" srcOrd="7" destOrd="0" presId="urn:microsoft.com/office/officeart/2005/8/layout/process1"/>
    <dgm:cxn modelId="{71C1873B-A59B-45F2-9A1B-2F76F9A0DC5C}" type="presParOf" srcId="{1588726E-0F2B-4EE5-A88B-D64C22A2A9F1}" destId="{A04D1F38-1F05-40E4-8A3E-79B88EBE0150}" srcOrd="0" destOrd="0" presId="urn:microsoft.com/office/officeart/2005/8/layout/process1"/>
    <dgm:cxn modelId="{DB51D866-602E-4004-AB62-5E93E74B198A}" type="presParOf" srcId="{882CE961-1904-49BA-A1CF-CD6F13D2FB79}" destId="{C41A3480-687A-429E-A2F4-1699FCF2BD1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38188A-74EA-4818-B879-6FEA19538184}" type="doc">
      <dgm:prSet loTypeId="urn:microsoft.com/office/officeart/2005/8/layout/process1" loCatId="process" qsTypeId="urn:microsoft.com/office/officeart/2005/8/quickstyle/simple1" qsCatId="simple" csTypeId="urn:microsoft.com/office/officeart/2005/8/colors/accent0_1" csCatId="mainScheme" phldr="1"/>
      <dgm:spPr/>
    </dgm:pt>
    <dgm:pt modelId="{F6908804-11AB-45C2-8009-FFAB68251FB8}">
      <dgm:prSet phldrT="[Texte]"/>
      <dgm:spPr/>
      <dgm:t>
        <a:bodyPr/>
        <a:lstStyle/>
        <a:p>
          <a:r>
            <a:rPr lang="fr-BE" dirty="0" smtClean="0"/>
            <a:t>Assujetti ?</a:t>
          </a:r>
          <a:endParaRPr lang="fr-BE" dirty="0"/>
        </a:p>
      </dgm:t>
    </dgm:pt>
    <dgm:pt modelId="{417BA34E-23ED-4878-AC45-2DF87C72C538}" type="parTrans" cxnId="{1C12EEBB-1F76-4039-BCF4-0AF90888A5BA}">
      <dgm:prSet/>
      <dgm:spPr/>
      <dgm:t>
        <a:bodyPr/>
        <a:lstStyle/>
        <a:p>
          <a:endParaRPr lang="fr-BE"/>
        </a:p>
      </dgm:t>
    </dgm:pt>
    <dgm:pt modelId="{DD0E282D-7149-4170-9868-655AEC73A3C4}" type="sibTrans" cxnId="{1C12EEBB-1F76-4039-BCF4-0AF90888A5BA}">
      <dgm:prSet custT="1"/>
      <dgm:spPr/>
      <dgm:t>
        <a:bodyPr/>
        <a:lstStyle/>
        <a:p>
          <a:r>
            <a:rPr lang="fr-BE" sz="1400" dirty="0" smtClean="0"/>
            <a:t>oui</a:t>
          </a:r>
          <a:endParaRPr lang="fr-BE" sz="1400" dirty="0"/>
        </a:p>
      </dgm:t>
    </dgm:pt>
    <dgm:pt modelId="{4F3C1291-E637-4FAA-9547-018188F40068}">
      <dgm:prSet phldrT="[Texte]"/>
      <dgm:spPr>
        <a:ln w="12700">
          <a:solidFill>
            <a:schemeClr val="tx1"/>
          </a:solidFill>
        </a:ln>
      </dgm:spPr>
      <dgm:t>
        <a:bodyPr/>
        <a:lstStyle/>
        <a:p>
          <a:r>
            <a:rPr lang="fr-BE" dirty="0" smtClean="0"/>
            <a:t>Opérations imposables ?</a:t>
          </a:r>
          <a:endParaRPr lang="fr-BE" dirty="0"/>
        </a:p>
      </dgm:t>
    </dgm:pt>
    <dgm:pt modelId="{BFD87B2D-9A00-4449-A71F-1C5B85A648FA}" type="parTrans" cxnId="{4CC924CA-39D6-4941-97F7-91DB8A3A237A}">
      <dgm:prSet/>
      <dgm:spPr/>
      <dgm:t>
        <a:bodyPr/>
        <a:lstStyle/>
        <a:p>
          <a:endParaRPr lang="fr-BE"/>
        </a:p>
      </dgm:t>
    </dgm:pt>
    <dgm:pt modelId="{3A640F84-6052-4B97-985F-EEA834624A2D}" type="sibTrans" cxnId="{4CC924CA-39D6-4941-97F7-91DB8A3A237A}">
      <dgm:prSet custT="1"/>
      <dgm:spPr/>
      <dgm:t>
        <a:bodyPr/>
        <a:lstStyle/>
        <a:p>
          <a:r>
            <a:rPr lang="fr-BE" sz="1400" dirty="0" smtClean="0"/>
            <a:t>oui</a:t>
          </a:r>
          <a:endParaRPr lang="fr-BE" sz="1400" dirty="0"/>
        </a:p>
      </dgm:t>
    </dgm:pt>
    <dgm:pt modelId="{D033E281-5508-4AE0-8B6B-80499EA30E49}">
      <dgm:prSet phldrT="[Texte]"/>
      <dgm:spPr>
        <a:ln w="12700">
          <a:solidFill>
            <a:schemeClr val="tx1"/>
          </a:solidFill>
        </a:ln>
      </dgm:spPr>
      <dgm:t>
        <a:bodyPr/>
        <a:lstStyle/>
        <a:p>
          <a:r>
            <a:rPr lang="fr-BE" dirty="0" smtClean="0"/>
            <a:t>Localisation de l’opération ?</a:t>
          </a:r>
          <a:endParaRPr lang="fr-BE" dirty="0"/>
        </a:p>
      </dgm:t>
    </dgm:pt>
    <dgm:pt modelId="{3A54722E-AB2D-499E-99B4-19AAE53BEA85}" type="parTrans" cxnId="{EB9F8C6E-81A8-4711-9411-22FBED1AF082}">
      <dgm:prSet/>
      <dgm:spPr/>
      <dgm:t>
        <a:bodyPr/>
        <a:lstStyle/>
        <a:p>
          <a:endParaRPr lang="fr-BE"/>
        </a:p>
      </dgm:t>
    </dgm:pt>
    <dgm:pt modelId="{60FC8421-4EB2-44F5-8EED-F28F933E99F5}" type="sibTrans" cxnId="{EB9F8C6E-81A8-4711-9411-22FBED1AF082}">
      <dgm:prSet/>
      <dgm:spPr/>
      <dgm:t>
        <a:bodyPr/>
        <a:lstStyle/>
        <a:p>
          <a:r>
            <a:rPr lang="fr-BE" dirty="0" smtClean="0"/>
            <a:t>Belgique</a:t>
          </a:r>
          <a:endParaRPr lang="fr-BE" dirty="0"/>
        </a:p>
      </dgm:t>
    </dgm:pt>
    <dgm:pt modelId="{579C3C65-C570-4CAC-BD76-04912D2BECDA}">
      <dgm:prSet phldrT="[Texte]"/>
      <dgm:spPr>
        <a:ln w="25400">
          <a:solidFill>
            <a:srgbClr val="FF0000"/>
          </a:solidFill>
        </a:ln>
      </dgm:spPr>
      <dgm:t>
        <a:bodyPr/>
        <a:lstStyle/>
        <a:p>
          <a:r>
            <a:rPr lang="fr-BE" dirty="0" smtClean="0"/>
            <a:t>Exemption ?</a:t>
          </a:r>
          <a:endParaRPr lang="fr-BE" dirty="0"/>
        </a:p>
      </dgm:t>
    </dgm:pt>
    <dgm:pt modelId="{324CD88D-5B31-46E7-A6A9-F50B35E869CC}" type="parTrans" cxnId="{40EBCA07-5D2E-4C78-B2FB-BEE643E2E600}">
      <dgm:prSet/>
      <dgm:spPr/>
      <dgm:t>
        <a:bodyPr/>
        <a:lstStyle/>
        <a:p>
          <a:endParaRPr lang="fr-BE"/>
        </a:p>
      </dgm:t>
    </dgm:pt>
    <dgm:pt modelId="{3827278C-85DC-43B4-9A64-A9AEFA1674D7}" type="sibTrans" cxnId="{40EBCA07-5D2E-4C78-B2FB-BEE643E2E600}">
      <dgm:prSet custT="1"/>
      <dgm:spPr/>
      <dgm:t>
        <a:bodyPr/>
        <a:lstStyle/>
        <a:p>
          <a:r>
            <a:rPr lang="fr-BE" sz="1400" dirty="0" smtClean="0"/>
            <a:t>non</a:t>
          </a:r>
          <a:endParaRPr lang="fr-BE" sz="1400" dirty="0"/>
        </a:p>
      </dgm:t>
    </dgm:pt>
    <dgm:pt modelId="{9B002CA9-A2BB-4E7C-865F-5ABE30D6AB32}">
      <dgm:prSet phldrT="[Texte]"/>
      <dgm:spPr/>
      <dgm:t>
        <a:bodyPr/>
        <a:lstStyle/>
        <a:p>
          <a:r>
            <a:rPr lang="fr-BE" dirty="0" smtClean="0"/>
            <a:t>Personne redevable ?</a:t>
          </a:r>
          <a:endParaRPr lang="fr-BE" dirty="0"/>
        </a:p>
      </dgm:t>
    </dgm:pt>
    <dgm:pt modelId="{87011C01-8954-4EF5-BFCB-42BD33E89088}" type="parTrans" cxnId="{3922C260-F2B9-4872-9CD7-0021A79B7193}">
      <dgm:prSet/>
      <dgm:spPr/>
      <dgm:t>
        <a:bodyPr/>
        <a:lstStyle/>
        <a:p>
          <a:endParaRPr lang="fr-BE"/>
        </a:p>
      </dgm:t>
    </dgm:pt>
    <dgm:pt modelId="{54AA7C27-130D-4E2C-88E4-C4A7A560470F}" type="sibTrans" cxnId="{3922C260-F2B9-4872-9CD7-0021A79B7193}">
      <dgm:prSet/>
      <dgm:spPr/>
      <dgm:t>
        <a:bodyPr/>
        <a:lstStyle/>
        <a:p>
          <a:endParaRPr lang="fr-BE"/>
        </a:p>
      </dgm:t>
    </dgm:pt>
    <dgm:pt modelId="{882CE961-1904-49BA-A1CF-CD6F13D2FB79}" type="pres">
      <dgm:prSet presAssocID="{7838188A-74EA-4818-B879-6FEA19538184}" presName="Name0" presStyleCnt="0">
        <dgm:presLayoutVars>
          <dgm:dir/>
          <dgm:resizeHandles val="exact"/>
        </dgm:presLayoutVars>
      </dgm:prSet>
      <dgm:spPr/>
    </dgm:pt>
    <dgm:pt modelId="{D5B27C59-F968-4CEB-980B-C98F04AA6F27}" type="pres">
      <dgm:prSet presAssocID="{F6908804-11AB-45C2-8009-FFAB68251FB8}" presName="node" presStyleLbl="node1" presStyleIdx="0" presStyleCnt="5">
        <dgm:presLayoutVars>
          <dgm:bulletEnabled val="1"/>
        </dgm:presLayoutVars>
      </dgm:prSet>
      <dgm:spPr/>
      <dgm:t>
        <a:bodyPr/>
        <a:lstStyle/>
        <a:p>
          <a:endParaRPr lang="fr-BE"/>
        </a:p>
      </dgm:t>
    </dgm:pt>
    <dgm:pt modelId="{BB815780-59C3-4498-9CF0-63E63B22F3E0}" type="pres">
      <dgm:prSet presAssocID="{DD0E282D-7149-4170-9868-655AEC73A3C4}" presName="sibTrans" presStyleLbl="sibTrans2D1" presStyleIdx="0" presStyleCnt="4" custScaleX="160442" custScaleY="180653"/>
      <dgm:spPr/>
      <dgm:t>
        <a:bodyPr/>
        <a:lstStyle/>
        <a:p>
          <a:endParaRPr lang="fr-BE"/>
        </a:p>
      </dgm:t>
    </dgm:pt>
    <dgm:pt modelId="{409C3F29-A8BA-4554-9297-9D589F333E84}" type="pres">
      <dgm:prSet presAssocID="{DD0E282D-7149-4170-9868-655AEC73A3C4}" presName="connectorText" presStyleLbl="sibTrans2D1" presStyleIdx="0" presStyleCnt="4"/>
      <dgm:spPr/>
      <dgm:t>
        <a:bodyPr/>
        <a:lstStyle/>
        <a:p>
          <a:endParaRPr lang="fr-BE"/>
        </a:p>
      </dgm:t>
    </dgm:pt>
    <dgm:pt modelId="{423E7683-D3E4-4C20-BE09-D319AC700E83}" type="pres">
      <dgm:prSet presAssocID="{4F3C1291-E637-4FAA-9547-018188F40068}" presName="node" presStyleLbl="node1" presStyleIdx="1" presStyleCnt="5">
        <dgm:presLayoutVars>
          <dgm:bulletEnabled val="1"/>
        </dgm:presLayoutVars>
      </dgm:prSet>
      <dgm:spPr/>
      <dgm:t>
        <a:bodyPr/>
        <a:lstStyle/>
        <a:p>
          <a:endParaRPr lang="fr-BE"/>
        </a:p>
      </dgm:t>
    </dgm:pt>
    <dgm:pt modelId="{007D5AE3-1A7A-491F-929E-4A030975CFBF}" type="pres">
      <dgm:prSet presAssocID="{3A640F84-6052-4B97-985F-EEA834624A2D}" presName="sibTrans" presStyleLbl="sibTrans2D1" presStyleIdx="1" presStyleCnt="4" custScaleX="155611" custScaleY="193222"/>
      <dgm:spPr/>
      <dgm:t>
        <a:bodyPr/>
        <a:lstStyle/>
        <a:p>
          <a:endParaRPr lang="fr-BE"/>
        </a:p>
      </dgm:t>
    </dgm:pt>
    <dgm:pt modelId="{4A20B431-E8EF-4D0A-BF36-F39B5263CF34}" type="pres">
      <dgm:prSet presAssocID="{3A640F84-6052-4B97-985F-EEA834624A2D}" presName="connectorText" presStyleLbl="sibTrans2D1" presStyleIdx="1" presStyleCnt="4"/>
      <dgm:spPr/>
      <dgm:t>
        <a:bodyPr/>
        <a:lstStyle/>
        <a:p>
          <a:endParaRPr lang="fr-BE"/>
        </a:p>
      </dgm:t>
    </dgm:pt>
    <dgm:pt modelId="{D7840B68-6CA8-4612-80D4-AD9DFA310A8C}" type="pres">
      <dgm:prSet presAssocID="{D033E281-5508-4AE0-8B6B-80499EA30E49}" presName="node" presStyleLbl="node1" presStyleIdx="2" presStyleCnt="5">
        <dgm:presLayoutVars>
          <dgm:bulletEnabled val="1"/>
        </dgm:presLayoutVars>
      </dgm:prSet>
      <dgm:spPr/>
      <dgm:t>
        <a:bodyPr/>
        <a:lstStyle/>
        <a:p>
          <a:endParaRPr lang="fr-BE"/>
        </a:p>
      </dgm:t>
    </dgm:pt>
    <dgm:pt modelId="{D9AC0F3F-8F39-4173-97D8-6DE61A4B43A0}" type="pres">
      <dgm:prSet presAssocID="{60FC8421-4EB2-44F5-8EED-F28F933E99F5}" presName="sibTrans" presStyleLbl="sibTrans2D1" presStyleIdx="2" presStyleCnt="4" custScaleX="158132" custScaleY="186938"/>
      <dgm:spPr/>
      <dgm:t>
        <a:bodyPr/>
        <a:lstStyle/>
        <a:p>
          <a:endParaRPr lang="fr-BE"/>
        </a:p>
      </dgm:t>
    </dgm:pt>
    <dgm:pt modelId="{F6897942-0515-45EE-A06C-9232386BB9BD}" type="pres">
      <dgm:prSet presAssocID="{60FC8421-4EB2-44F5-8EED-F28F933E99F5}" presName="connectorText" presStyleLbl="sibTrans2D1" presStyleIdx="2" presStyleCnt="4"/>
      <dgm:spPr/>
      <dgm:t>
        <a:bodyPr/>
        <a:lstStyle/>
        <a:p>
          <a:endParaRPr lang="fr-BE"/>
        </a:p>
      </dgm:t>
    </dgm:pt>
    <dgm:pt modelId="{84DD5B5A-310E-4333-A2F4-53191BAFF33E}" type="pres">
      <dgm:prSet presAssocID="{579C3C65-C570-4CAC-BD76-04912D2BECDA}" presName="node" presStyleLbl="node1" presStyleIdx="3" presStyleCnt="5">
        <dgm:presLayoutVars>
          <dgm:bulletEnabled val="1"/>
        </dgm:presLayoutVars>
      </dgm:prSet>
      <dgm:spPr/>
      <dgm:t>
        <a:bodyPr/>
        <a:lstStyle/>
        <a:p>
          <a:endParaRPr lang="fr-BE"/>
        </a:p>
      </dgm:t>
    </dgm:pt>
    <dgm:pt modelId="{1588726E-0F2B-4EE5-A88B-D64C22A2A9F1}" type="pres">
      <dgm:prSet presAssocID="{3827278C-85DC-43B4-9A64-A9AEFA1674D7}" presName="sibTrans" presStyleLbl="sibTrans2D1" presStyleIdx="3" presStyleCnt="4" custScaleX="155424" custScaleY="139711"/>
      <dgm:spPr/>
      <dgm:t>
        <a:bodyPr/>
        <a:lstStyle/>
        <a:p>
          <a:endParaRPr lang="fr-BE"/>
        </a:p>
      </dgm:t>
    </dgm:pt>
    <dgm:pt modelId="{A04D1F38-1F05-40E4-8A3E-79B88EBE0150}" type="pres">
      <dgm:prSet presAssocID="{3827278C-85DC-43B4-9A64-A9AEFA1674D7}" presName="connectorText" presStyleLbl="sibTrans2D1" presStyleIdx="3" presStyleCnt="4"/>
      <dgm:spPr/>
      <dgm:t>
        <a:bodyPr/>
        <a:lstStyle/>
        <a:p>
          <a:endParaRPr lang="fr-BE"/>
        </a:p>
      </dgm:t>
    </dgm:pt>
    <dgm:pt modelId="{C41A3480-687A-429E-A2F4-1699FCF2BD15}" type="pres">
      <dgm:prSet presAssocID="{9B002CA9-A2BB-4E7C-865F-5ABE30D6AB32}" presName="node" presStyleLbl="node1" presStyleIdx="4" presStyleCnt="5">
        <dgm:presLayoutVars>
          <dgm:bulletEnabled val="1"/>
        </dgm:presLayoutVars>
      </dgm:prSet>
      <dgm:spPr/>
      <dgm:t>
        <a:bodyPr/>
        <a:lstStyle/>
        <a:p>
          <a:endParaRPr lang="fr-BE"/>
        </a:p>
      </dgm:t>
    </dgm:pt>
  </dgm:ptLst>
  <dgm:cxnLst>
    <dgm:cxn modelId="{938C3CE0-48D7-426F-8F62-D1161BA4BA36}" type="presOf" srcId="{DD0E282D-7149-4170-9868-655AEC73A3C4}" destId="{BB815780-59C3-4498-9CF0-63E63B22F3E0}" srcOrd="0" destOrd="0" presId="urn:microsoft.com/office/officeart/2005/8/layout/process1"/>
    <dgm:cxn modelId="{EB9F8C6E-81A8-4711-9411-22FBED1AF082}" srcId="{7838188A-74EA-4818-B879-6FEA19538184}" destId="{D033E281-5508-4AE0-8B6B-80499EA30E49}" srcOrd="2" destOrd="0" parTransId="{3A54722E-AB2D-499E-99B4-19AAE53BEA85}" sibTransId="{60FC8421-4EB2-44F5-8EED-F28F933E99F5}"/>
    <dgm:cxn modelId="{472B019B-DC1D-4C23-92DA-BD6E33EBCFB9}" type="presOf" srcId="{3827278C-85DC-43B4-9A64-A9AEFA1674D7}" destId="{A04D1F38-1F05-40E4-8A3E-79B88EBE0150}" srcOrd="1" destOrd="0" presId="urn:microsoft.com/office/officeart/2005/8/layout/process1"/>
    <dgm:cxn modelId="{7A205F45-9C3F-4E54-B845-5710F80963A6}" type="presOf" srcId="{F6908804-11AB-45C2-8009-FFAB68251FB8}" destId="{D5B27C59-F968-4CEB-980B-C98F04AA6F27}" srcOrd="0" destOrd="0" presId="urn:microsoft.com/office/officeart/2005/8/layout/process1"/>
    <dgm:cxn modelId="{849DF019-12C9-4684-A053-61BDFC63079E}" type="presOf" srcId="{579C3C65-C570-4CAC-BD76-04912D2BECDA}" destId="{84DD5B5A-310E-4333-A2F4-53191BAFF33E}" srcOrd="0" destOrd="0" presId="urn:microsoft.com/office/officeart/2005/8/layout/process1"/>
    <dgm:cxn modelId="{7CD63C96-6B12-459C-B852-25DFB481C16B}" type="presOf" srcId="{DD0E282D-7149-4170-9868-655AEC73A3C4}" destId="{409C3F29-A8BA-4554-9297-9D589F333E84}" srcOrd="1" destOrd="0" presId="urn:microsoft.com/office/officeart/2005/8/layout/process1"/>
    <dgm:cxn modelId="{BBD4A335-1594-45BC-9E33-86128AB16A6B}" type="presOf" srcId="{7838188A-74EA-4818-B879-6FEA19538184}" destId="{882CE961-1904-49BA-A1CF-CD6F13D2FB79}" srcOrd="0" destOrd="0" presId="urn:microsoft.com/office/officeart/2005/8/layout/process1"/>
    <dgm:cxn modelId="{4CC924CA-39D6-4941-97F7-91DB8A3A237A}" srcId="{7838188A-74EA-4818-B879-6FEA19538184}" destId="{4F3C1291-E637-4FAA-9547-018188F40068}" srcOrd="1" destOrd="0" parTransId="{BFD87B2D-9A00-4449-A71F-1C5B85A648FA}" sibTransId="{3A640F84-6052-4B97-985F-EEA834624A2D}"/>
    <dgm:cxn modelId="{AF6F465C-E7A4-45D5-A7F7-C763D9895ABE}" type="presOf" srcId="{9B002CA9-A2BB-4E7C-865F-5ABE30D6AB32}" destId="{C41A3480-687A-429E-A2F4-1699FCF2BD15}" srcOrd="0" destOrd="0" presId="urn:microsoft.com/office/officeart/2005/8/layout/process1"/>
    <dgm:cxn modelId="{813A9FC9-55B1-426B-B1B4-0B98F1F562D1}" type="presOf" srcId="{60FC8421-4EB2-44F5-8EED-F28F933E99F5}" destId="{D9AC0F3F-8F39-4173-97D8-6DE61A4B43A0}" srcOrd="0" destOrd="0" presId="urn:microsoft.com/office/officeart/2005/8/layout/process1"/>
    <dgm:cxn modelId="{8B98EB0F-36E1-4FC3-B34B-C4DCC82FA323}" type="presOf" srcId="{3A640F84-6052-4B97-985F-EEA834624A2D}" destId="{4A20B431-E8EF-4D0A-BF36-F39B5263CF34}" srcOrd="1" destOrd="0" presId="urn:microsoft.com/office/officeart/2005/8/layout/process1"/>
    <dgm:cxn modelId="{40EBCA07-5D2E-4C78-B2FB-BEE643E2E600}" srcId="{7838188A-74EA-4818-B879-6FEA19538184}" destId="{579C3C65-C570-4CAC-BD76-04912D2BECDA}" srcOrd="3" destOrd="0" parTransId="{324CD88D-5B31-46E7-A6A9-F50B35E869CC}" sibTransId="{3827278C-85DC-43B4-9A64-A9AEFA1674D7}"/>
    <dgm:cxn modelId="{AD6AFDFA-1185-46B4-940F-625D99E24309}" type="presOf" srcId="{4F3C1291-E637-4FAA-9547-018188F40068}" destId="{423E7683-D3E4-4C20-BE09-D319AC700E83}" srcOrd="0" destOrd="0" presId="urn:microsoft.com/office/officeart/2005/8/layout/process1"/>
    <dgm:cxn modelId="{13F7833B-92EA-413D-A650-3DDA430798D3}" type="presOf" srcId="{D033E281-5508-4AE0-8B6B-80499EA30E49}" destId="{D7840B68-6CA8-4612-80D4-AD9DFA310A8C}" srcOrd="0" destOrd="0" presId="urn:microsoft.com/office/officeart/2005/8/layout/process1"/>
    <dgm:cxn modelId="{1C12EEBB-1F76-4039-BCF4-0AF90888A5BA}" srcId="{7838188A-74EA-4818-B879-6FEA19538184}" destId="{F6908804-11AB-45C2-8009-FFAB68251FB8}" srcOrd="0" destOrd="0" parTransId="{417BA34E-23ED-4878-AC45-2DF87C72C538}" sibTransId="{DD0E282D-7149-4170-9868-655AEC73A3C4}"/>
    <dgm:cxn modelId="{3922C260-F2B9-4872-9CD7-0021A79B7193}" srcId="{7838188A-74EA-4818-B879-6FEA19538184}" destId="{9B002CA9-A2BB-4E7C-865F-5ABE30D6AB32}" srcOrd="4" destOrd="0" parTransId="{87011C01-8954-4EF5-BFCB-42BD33E89088}" sibTransId="{54AA7C27-130D-4E2C-88E4-C4A7A560470F}"/>
    <dgm:cxn modelId="{9163FB39-4147-4114-AC5C-59E12052D17F}" type="presOf" srcId="{3A640F84-6052-4B97-985F-EEA834624A2D}" destId="{007D5AE3-1A7A-491F-929E-4A030975CFBF}" srcOrd="0" destOrd="0" presId="urn:microsoft.com/office/officeart/2005/8/layout/process1"/>
    <dgm:cxn modelId="{88310701-F52A-4201-8CE9-30AAC85BBAF7}" type="presOf" srcId="{3827278C-85DC-43B4-9A64-A9AEFA1674D7}" destId="{1588726E-0F2B-4EE5-A88B-D64C22A2A9F1}" srcOrd="0" destOrd="0" presId="urn:microsoft.com/office/officeart/2005/8/layout/process1"/>
    <dgm:cxn modelId="{7CE50D65-2D31-4FF5-B7F6-5AAF1441E07E}" type="presOf" srcId="{60FC8421-4EB2-44F5-8EED-F28F933E99F5}" destId="{F6897942-0515-45EE-A06C-9232386BB9BD}" srcOrd="1" destOrd="0" presId="urn:microsoft.com/office/officeart/2005/8/layout/process1"/>
    <dgm:cxn modelId="{12168FA8-8461-49FF-B6A2-044E12358F33}" type="presParOf" srcId="{882CE961-1904-49BA-A1CF-CD6F13D2FB79}" destId="{D5B27C59-F968-4CEB-980B-C98F04AA6F27}" srcOrd="0" destOrd="0" presId="urn:microsoft.com/office/officeart/2005/8/layout/process1"/>
    <dgm:cxn modelId="{D7DFF5B2-513C-431F-9EBA-8D1D97116B42}" type="presParOf" srcId="{882CE961-1904-49BA-A1CF-CD6F13D2FB79}" destId="{BB815780-59C3-4498-9CF0-63E63B22F3E0}" srcOrd="1" destOrd="0" presId="urn:microsoft.com/office/officeart/2005/8/layout/process1"/>
    <dgm:cxn modelId="{9DF89118-0B06-4F20-9E23-9E4A07A4A98C}" type="presParOf" srcId="{BB815780-59C3-4498-9CF0-63E63B22F3E0}" destId="{409C3F29-A8BA-4554-9297-9D589F333E84}" srcOrd="0" destOrd="0" presId="urn:microsoft.com/office/officeart/2005/8/layout/process1"/>
    <dgm:cxn modelId="{3E78EB20-0D09-469F-8B84-7E6D80B5D042}" type="presParOf" srcId="{882CE961-1904-49BA-A1CF-CD6F13D2FB79}" destId="{423E7683-D3E4-4C20-BE09-D319AC700E83}" srcOrd="2" destOrd="0" presId="urn:microsoft.com/office/officeart/2005/8/layout/process1"/>
    <dgm:cxn modelId="{17D774C9-D4ED-478C-AFED-F62F66863F78}" type="presParOf" srcId="{882CE961-1904-49BA-A1CF-CD6F13D2FB79}" destId="{007D5AE3-1A7A-491F-929E-4A030975CFBF}" srcOrd="3" destOrd="0" presId="urn:microsoft.com/office/officeart/2005/8/layout/process1"/>
    <dgm:cxn modelId="{51FB7F7E-61B9-41F6-B623-DA751A9F29CA}" type="presParOf" srcId="{007D5AE3-1A7A-491F-929E-4A030975CFBF}" destId="{4A20B431-E8EF-4D0A-BF36-F39B5263CF34}" srcOrd="0" destOrd="0" presId="urn:microsoft.com/office/officeart/2005/8/layout/process1"/>
    <dgm:cxn modelId="{381C6110-D1B0-4E94-A161-66CC02021EEC}" type="presParOf" srcId="{882CE961-1904-49BA-A1CF-CD6F13D2FB79}" destId="{D7840B68-6CA8-4612-80D4-AD9DFA310A8C}" srcOrd="4" destOrd="0" presId="urn:microsoft.com/office/officeart/2005/8/layout/process1"/>
    <dgm:cxn modelId="{2E30C2F4-55E3-4EB3-8680-286665625E29}" type="presParOf" srcId="{882CE961-1904-49BA-A1CF-CD6F13D2FB79}" destId="{D9AC0F3F-8F39-4173-97D8-6DE61A4B43A0}" srcOrd="5" destOrd="0" presId="urn:microsoft.com/office/officeart/2005/8/layout/process1"/>
    <dgm:cxn modelId="{E299B714-74BA-4EF2-8724-645525DC321F}" type="presParOf" srcId="{D9AC0F3F-8F39-4173-97D8-6DE61A4B43A0}" destId="{F6897942-0515-45EE-A06C-9232386BB9BD}" srcOrd="0" destOrd="0" presId="urn:microsoft.com/office/officeart/2005/8/layout/process1"/>
    <dgm:cxn modelId="{F1115C74-8328-431C-BB83-11AB3A74C591}" type="presParOf" srcId="{882CE961-1904-49BA-A1CF-CD6F13D2FB79}" destId="{84DD5B5A-310E-4333-A2F4-53191BAFF33E}" srcOrd="6" destOrd="0" presId="urn:microsoft.com/office/officeart/2005/8/layout/process1"/>
    <dgm:cxn modelId="{62D22771-8834-40AA-910D-2D46DB87E877}" type="presParOf" srcId="{882CE961-1904-49BA-A1CF-CD6F13D2FB79}" destId="{1588726E-0F2B-4EE5-A88B-D64C22A2A9F1}" srcOrd="7" destOrd="0" presId="urn:microsoft.com/office/officeart/2005/8/layout/process1"/>
    <dgm:cxn modelId="{29C4CDC5-4B8A-403D-9905-DF64001C49F6}" type="presParOf" srcId="{1588726E-0F2B-4EE5-A88B-D64C22A2A9F1}" destId="{A04D1F38-1F05-40E4-8A3E-79B88EBE0150}" srcOrd="0" destOrd="0" presId="urn:microsoft.com/office/officeart/2005/8/layout/process1"/>
    <dgm:cxn modelId="{7BE54F23-0F29-4E3E-BBB7-6BBADE782723}" type="presParOf" srcId="{882CE961-1904-49BA-A1CF-CD6F13D2FB79}" destId="{C41A3480-687A-429E-A2F4-1699FCF2BD1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38188A-74EA-4818-B879-6FEA19538184}" type="doc">
      <dgm:prSet loTypeId="urn:microsoft.com/office/officeart/2005/8/layout/process1" loCatId="process" qsTypeId="urn:microsoft.com/office/officeart/2005/8/quickstyle/simple1" qsCatId="simple" csTypeId="urn:microsoft.com/office/officeart/2005/8/colors/accent0_1" csCatId="mainScheme" phldr="1"/>
      <dgm:spPr/>
    </dgm:pt>
    <dgm:pt modelId="{F6908804-11AB-45C2-8009-FFAB68251FB8}">
      <dgm:prSet phldrT="[Texte]"/>
      <dgm:spPr/>
      <dgm:t>
        <a:bodyPr/>
        <a:lstStyle/>
        <a:p>
          <a:r>
            <a:rPr lang="fr-BE" dirty="0" smtClean="0"/>
            <a:t>Assujetti ?</a:t>
          </a:r>
          <a:endParaRPr lang="fr-BE" dirty="0"/>
        </a:p>
      </dgm:t>
    </dgm:pt>
    <dgm:pt modelId="{417BA34E-23ED-4878-AC45-2DF87C72C538}" type="parTrans" cxnId="{1C12EEBB-1F76-4039-BCF4-0AF90888A5BA}">
      <dgm:prSet/>
      <dgm:spPr/>
      <dgm:t>
        <a:bodyPr/>
        <a:lstStyle/>
        <a:p>
          <a:endParaRPr lang="fr-BE"/>
        </a:p>
      </dgm:t>
    </dgm:pt>
    <dgm:pt modelId="{DD0E282D-7149-4170-9868-655AEC73A3C4}" type="sibTrans" cxnId="{1C12EEBB-1F76-4039-BCF4-0AF90888A5BA}">
      <dgm:prSet custT="1"/>
      <dgm:spPr/>
      <dgm:t>
        <a:bodyPr/>
        <a:lstStyle/>
        <a:p>
          <a:r>
            <a:rPr lang="fr-BE" sz="1400" dirty="0" smtClean="0"/>
            <a:t>oui</a:t>
          </a:r>
          <a:endParaRPr lang="fr-BE" sz="1400" dirty="0"/>
        </a:p>
      </dgm:t>
    </dgm:pt>
    <dgm:pt modelId="{4F3C1291-E637-4FAA-9547-018188F40068}">
      <dgm:prSet phldrT="[Texte]"/>
      <dgm:spPr>
        <a:ln w="12700">
          <a:solidFill>
            <a:schemeClr val="tx1"/>
          </a:solidFill>
        </a:ln>
      </dgm:spPr>
      <dgm:t>
        <a:bodyPr/>
        <a:lstStyle/>
        <a:p>
          <a:r>
            <a:rPr lang="fr-BE" dirty="0" smtClean="0"/>
            <a:t>Opérations imposables ?</a:t>
          </a:r>
          <a:endParaRPr lang="fr-BE" dirty="0"/>
        </a:p>
      </dgm:t>
    </dgm:pt>
    <dgm:pt modelId="{BFD87B2D-9A00-4449-A71F-1C5B85A648FA}" type="parTrans" cxnId="{4CC924CA-39D6-4941-97F7-91DB8A3A237A}">
      <dgm:prSet/>
      <dgm:spPr/>
      <dgm:t>
        <a:bodyPr/>
        <a:lstStyle/>
        <a:p>
          <a:endParaRPr lang="fr-BE"/>
        </a:p>
      </dgm:t>
    </dgm:pt>
    <dgm:pt modelId="{3A640F84-6052-4B97-985F-EEA834624A2D}" type="sibTrans" cxnId="{4CC924CA-39D6-4941-97F7-91DB8A3A237A}">
      <dgm:prSet custT="1"/>
      <dgm:spPr/>
      <dgm:t>
        <a:bodyPr/>
        <a:lstStyle/>
        <a:p>
          <a:r>
            <a:rPr lang="fr-BE" sz="1400" dirty="0" smtClean="0"/>
            <a:t>oui</a:t>
          </a:r>
          <a:endParaRPr lang="fr-BE" sz="1400" dirty="0"/>
        </a:p>
      </dgm:t>
    </dgm:pt>
    <dgm:pt modelId="{D033E281-5508-4AE0-8B6B-80499EA30E49}">
      <dgm:prSet phldrT="[Texte]"/>
      <dgm:spPr>
        <a:ln w="12700">
          <a:solidFill>
            <a:schemeClr val="tx1"/>
          </a:solidFill>
        </a:ln>
      </dgm:spPr>
      <dgm:t>
        <a:bodyPr/>
        <a:lstStyle/>
        <a:p>
          <a:r>
            <a:rPr lang="fr-BE" dirty="0" smtClean="0"/>
            <a:t>Localisation de l’opération ?</a:t>
          </a:r>
          <a:endParaRPr lang="fr-BE" dirty="0"/>
        </a:p>
      </dgm:t>
    </dgm:pt>
    <dgm:pt modelId="{3A54722E-AB2D-499E-99B4-19AAE53BEA85}" type="parTrans" cxnId="{EB9F8C6E-81A8-4711-9411-22FBED1AF082}">
      <dgm:prSet/>
      <dgm:spPr/>
      <dgm:t>
        <a:bodyPr/>
        <a:lstStyle/>
        <a:p>
          <a:endParaRPr lang="fr-BE"/>
        </a:p>
      </dgm:t>
    </dgm:pt>
    <dgm:pt modelId="{60FC8421-4EB2-44F5-8EED-F28F933E99F5}" type="sibTrans" cxnId="{EB9F8C6E-81A8-4711-9411-22FBED1AF082}">
      <dgm:prSet/>
      <dgm:spPr/>
      <dgm:t>
        <a:bodyPr/>
        <a:lstStyle/>
        <a:p>
          <a:r>
            <a:rPr lang="fr-BE" dirty="0" smtClean="0"/>
            <a:t>Belgique</a:t>
          </a:r>
          <a:endParaRPr lang="fr-BE" dirty="0"/>
        </a:p>
      </dgm:t>
    </dgm:pt>
    <dgm:pt modelId="{579C3C65-C570-4CAC-BD76-04912D2BECDA}">
      <dgm:prSet phldrT="[Texte]"/>
      <dgm:spPr>
        <a:ln w="12700">
          <a:solidFill>
            <a:schemeClr val="tx1"/>
          </a:solidFill>
        </a:ln>
      </dgm:spPr>
      <dgm:t>
        <a:bodyPr/>
        <a:lstStyle/>
        <a:p>
          <a:r>
            <a:rPr lang="fr-BE" dirty="0" smtClean="0"/>
            <a:t>Exemption ?</a:t>
          </a:r>
          <a:endParaRPr lang="fr-BE" dirty="0"/>
        </a:p>
      </dgm:t>
    </dgm:pt>
    <dgm:pt modelId="{324CD88D-5B31-46E7-A6A9-F50B35E869CC}" type="parTrans" cxnId="{40EBCA07-5D2E-4C78-B2FB-BEE643E2E600}">
      <dgm:prSet/>
      <dgm:spPr/>
      <dgm:t>
        <a:bodyPr/>
        <a:lstStyle/>
        <a:p>
          <a:endParaRPr lang="fr-BE"/>
        </a:p>
      </dgm:t>
    </dgm:pt>
    <dgm:pt modelId="{3827278C-85DC-43B4-9A64-A9AEFA1674D7}" type="sibTrans" cxnId="{40EBCA07-5D2E-4C78-B2FB-BEE643E2E600}">
      <dgm:prSet custT="1"/>
      <dgm:spPr/>
      <dgm:t>
        <a:bodyPr/>
        <a:lstStyle/>
        <a:p>
          <a:r>
            <a:rPr lang="fr-BE" sz="1400" dirty="0" smtClean="0"/>
            <a:t>non</a:t>
          </a:r>
          <a:endParaRPr lang="fr-BE" sz="1400" dirty="0"/>
        </a:p>
      </dgm:t>
    </dgm:pt>
    <dgm:pt modelId="{9B002CA9-A2BB-4E7C-865F-5ABE30D6AB32}">
      <dgm:prSet phldrT="[Texte]"/>
      <dgm:spPr>
        <a:ln w="25400">
          <a:solidFill>
            <a:srgbClr val="FF0000"/>
          </a:solidFill>
        </a:ln>
      </dgm:spPr>
      <dgm:t>
        <a:bodyPr/>
        <a:lstStyle/>
        <a:p>
          <a:r>
            <a:rPr lang="fr-BE" dirty="0" smtClean="0"/>
            <a:t>Personne redevable ?</a:t>
          </a:r>
          <a:endParaRPr lang="fr-BE" dirty="0"/>
        </a:p>
      </dgm:t>
    </dgm:pt>
    <dgm:pt modelId="{87011C01-8954-4EF5-BFCB-42BD33E89088}" type="parTrans" cxnId="{3922C260-F2B9-4872-9CD7-0021A79B7193}">
      <dgm:prSet/>
      <dgm:spPr/>
      <dgm:t>
        <a:bodyPr/>
        <a:lstStyle/>
        <a:p>
          <a:endParaRPr lang="fr-BE"/>
        </a:p>
      </dgm:t>
    </dgm:pt>
    <dgm:pt modelId="{54AA7C27-130D-4E2C-88E4-C4A7A560470F}" type="sibTrans" cxnId="{3922C260-F2B9-4872-9CD7-0021A79B7193}">
      <dgm:prSet/>
      <dgm:spPr/>
      <dgm:t>
        <a:bodyPr/>
        <a:lstStyle/>
        <a:p>
          <a:endParaRPr lang="fr-BE"/>
        </a:p>
      </dgm:t>
    </dgm:pt>
    <dgm:pt modelId="{882CE961-1904-49BA-A1CF-CD6F13D2FB79}" type="pres">
      <dgm:prSet presAssocID="{7838188A-74EA-4818-B879-6FEA19538184}" presName="Name0" presStyleCnt="0">
        <dgm:presLayoutVars>
          <dgm:dir/>
          <dgm:resizeHandles val="exact"/>
        </dgm:presLayoutVars>
      </dgm:prSet>
      <dgm:spPr/>
    </dgm:pt>
    <dgm:pt modelId="{D5B27C59-F968-4CEB-980B-C98F04AA6F27}" type="pres">
      <dgm:prSet presAssocID="{F6908804-11AB-45C2-8009-FFAB68251FB8}" presName="node" presStyleLbl="node1" presStyleIdx="0" presStyleCnt="5">
        <dgm:presLayoutVars>
          <dgm:bulletEnabled val="1"/>
        </dgm:presLayoutVars>
      </dgm:prSet>
      <dgm:spPr/>
      <dgm:t>
        <a:bodyPr/>
        <a:lstStyle/>
        <a:p>
          <a:endParaRPr lang="fr-BE"/>
        </a:p>
      </dgm:t>
    </dgm:pt>
    <dgm:pt modelId="{BB815780-59C3-4498-9CF0-63E63B22F3E0}" type="pres">
      <dgm:prSet presAssocID="{DD0E282D-7149-4170-9868-655AEC73A3C4}" presName="sibTrans" presStyleLbl="sibTrans2D1" presStyleIdx="0" presStyleCnt="4" custScaleX="160442" custScaleY="180653"/>
      <dgm:spPr/>
      <dgm:t>
        <a:bodyPr/>
        <a:lstStyle/>
        <a:p>
          <a:endParaRPr lang="fr-BE"/>
        </a:p>
      </dgm:t>
    </dgm:pt>
    <dgm:pt modelId="{409C3F29-A8BA-4554-9297-9D589F333E84}" type="pres">
      <dgm:prSet presAssocID="{DD0E282D-7149-4170-9868-655AEC73A3C4}" presName="connectorText" presStyleLbl="sibTrans2D1" presStyleIdx="0" presStyleCnt="4"/>
      <dgm:spPr/>
      <dgm:t>
        <a:bodyPr/>
        <a:lstStyle/>
        <a:p>
          <a:endParaRPr lang="fr-BE"/>
        </a:p>
      </dgm:t>
    </dgm:pt>
    <dgm:pt modelId="{423E7683-D3E4-4C20-BE09-D319AC700E83}" type="pres">
      <dgm:prSet presAssocID="{4F3C1291-E637-4FAA-9547-018188F40068}" presName="node" presStyleLbl="node1" presStyleIdx="1" presStyleCnt="5">
        <dgm:presLayoutVars>
          <dgm:bulletEnabled val="1"/>
        </dgm:presLayoutVars>
      </dgm:prSet>
      <dgm:spPr/>
      <dgm:t>
        <a:bodyPr/>
        <a:lstStyle/>
        <a:p>
          <a:endParaRPr lang="fr-BE"/>
        </a:p>
      </dgm:t>
    </dgm:pt>
    <dgm:pt modelId="{007D5AE3-1A7A-491F-929E-4A030975CFBF}" type="pres">
      <dgm:prSet presAssocID="{3A640F84-6052-4B97-985F-EEA834624A2D}" presName="sibTrans" presStyleLbl="sibTrans2D1" presStyleIdx="1" presStyleCnt="4" custScaleX="155611" custScaleY="193222"/>
      <dgm:spPr/>
      <dgm:t>
        <a:bodyPr/>
        <a:lstStyle/>
        <a:p>
          <a:endParaRPr lang="fr-BE"/>
        </a:p>
      </dgm:t>
    </dgm:pt>
    <dgm:pt modelId="{4A20B431-E8EF-4D0A-BF36-F39B5263CF34}" type="pres">
      <dgm:prSet presAssocID="{3A640F84-6052-4B97-985F-EEA834624A2D}" presName="connectorText" presStyleLbl="sibTrans2D1" presStyleIdx="1" presStyleCnt="4"/>
      <dgm:spPr/>
      <dgm:t>
        <a:bodyPr/>
        <a:lstStyle/>
        <a:p>
          <a:endParaRPr lang="fr-BE"/>
        </a:p>
      </dgm:t>
    </dgm:pt>
    <dgm:pt modelId="{D7840B68-6CA8-4612-80D4-AD9DFA310A8C}" type="pres">
      <dgm:prSet presAssocID="{D033E281-5508-4AE0-8B6B-80499EA30E49}" presName="node" presStyleLbl="node1" presStyleIdx="2" presStyleCnt="5">
        <dgm:presLayoutVars>
          <dgm:bulletEnabled val="1"/>
        </dgm:presLayoutVars>
      </dgm:prSet>
      <dgm:spPr/>
      <dgm:t>
        <a:bodyPr/>
        <a:lstStyle/>
        <a:p>
          <a:endParaRPr lang="fr-BE"/>
        </a:p>
      </dgm:t>
    </dgm:pt>
    <dgm:pt modelId="{D9AC0F3F-8F39-4173-97D8-6DE61A4B43A0}" type="pres">
      <dgm:prSet presAssocID="{60FC8421-4EB2-44F5-8EED-F28F933E99F5}" presName="sibTrans" presStyleLbl="sibTrans2D1" presStyleIdx="2" presStyleCnt="4" custScaleX="158132" custScaleY="186938"/>
      <dgm:spPr/>
      <dgm:t>
        <a:bodyPr/>
        <a:lstStyle/>
        <a:p>
          <a:endParaRPr lang="fr-BE"/>
        </a:p>
      </dgm:t>
    </dgm:pt>
    <dgm:pt modelId="{F6897942-0515-45EE-A06C-9232386BB9BD}" type="pres">
      <dgm:prSet presAssocID="{60FC8421-4EB2-44F5-8EED-F28F933E99F5}" presName="connectorText" presStyleLbl="sibTrans2D1" presStyleIdx="2" presStyleCnt="4"/>
      <dgm:spPr/>
      <dgm:t>
        <a:bodyPr/>
        <a:lstStyle/>
        <a:p>
          <a:endParaRPr lang="fr-BE"/>
        </a:p>
      </dgm:t>
    </dgm:pt>
    <dgm:pt modelId="{84DD5B5A-310E-4333-A2F4-53191BAFF33E}" type="pres">
      <dgm:prSet presAssocID="{579C3C65-C570-4CAC-BD76-04912D2BECDA}" presName="node" presStyleLbl="node1" presStyleIdx="3" presStyleCnt="5">
        <dgm:presLayoutVars>
          <dgm:bulletEnabled val="1"/>
        </dgm:presLayoutVars>
      </dgm:prSet>
      <dgm:spPr/>
      <dgm:t>
        <a:bodyPr/>
        <a:lstStyle/>
        <a:p>
          <a:endParaRPr lang="fr-BE"/>
        </a:p>
      </dgm:t>
    </dgm:pt>
    <dgm:pt modelId="{1588726E-0F2B-4EE5-A88B-D64C22A2A9F1}" type="pres">
      <dgm:prSet presAssocID="{3827278C-85DC-43B4-9A64-A9AEFA1674D7}" presName="sibTrans" presStyleLbl="sibTrans2D1" presStyleIdx="3" presStyleCnt="4" custScaleX="155424" custScaleY="139711"/>
      <dgm:spPr/>
      <dgm:t>
        <a:bodyPr/>
        <a:lstStyle/>
        <a:p>
          <a:endParaRPr lang="fr-BE"/>
        </a:p>
      </dgm:t>
    </dgm:pt>
    <dgm:pt modelId="{A04D1F38-1F05-40E4-8A3E-79B88EBE0150}" type="pres">
      <dgm:prSet presAssocID="{3827278C-85DC-43B4-9A64-A9AEFA1674D7}" presName="connectorText" presStyleLbl="sibTrans2D1" presStyleIdx="3" presStyleCnt="4"/>
      <dgm:spPr/>
      <dgm:t>
        <a:bodyPr/>
        <a:lstStyle/>
        <a:p>
          <a:endParaRPr lang="fr-BE"/>
        </a:p>
      </dgm:t>
    </dgm:pt>
    <dgm:pt modelId="{C41A3480-687A-429E-A2F4-1699FCF2BD15}" type="pres">
      <dgm:prSet presAssocID="{9B002CA9-A2BB-4E7C-865F-5ABE30D6AB32}" presName="node" presStyleLbl="node1" presStyleIdx="4" presStyleCnt="5">
        <dgm:presLayoutVars>
          <dgm:bulletEnabled val="1"/>
        </dgm:presLayoutVars>
      </dgm:prSet>
      <dgm:spPr/>
      <dgm:t>
        <a:bodyPr/>
        <a:lstStyle/>
        <a:p>
          <a:endParaRPr lang="fr-BE"/>
        </a:p>
      </dgm:t>
    </dgm:pt>
  </dgm:ptLst>
  <dgm:cxnLst>
    <dgm:cxn modelId="{72A680F7-2D85-45E0-97F6-8CCDBFC3F727}" type="presOf" srcId="{4F3C1291-E637-4FAA-9547-018188F40068}" destId="{423E7683-D3E4-4C20-BE09-D319AC700E83}" srcOrd="0" destOrd="0" presId="urn:microsoft.com/office/officeart/2005/8/layout/process1"/>
    <dgm:cxn modelId="{83F08815-FF1E-4823-8933-9C55779079AD}" type="presOf" srcId="{3827278C-85DC-43B4-9A64-A9AEFA1674D7}" destId="{1588726E-0F2B-4EE5-A88B-D64C22A2A9F1}" srcOrd="0" destOrd="0" presId="urn:microsoft.com/office/officeart/2005/8/layout/process1"/>
    <dgm:cxn modelId="{EB9F8C6E-81A8-4711-9411-22FBED1AF082}" srcId="{7838188A-74EA-4818-B879-6FEA19538184}" destId="{D033E281-5508-4AE0-8B6B-80499EA30E49}" srcOrd="2" destOrd="0" parTransId="{3A54722E-AB2D-499E-99B4-19AAE53BEA85}" sibTransId="{60FC8421-4EB2-44F5-8EED-F28F933E99F5}"/>
    <dgm:cxn modelId="{09F76A25-09EC-4C0A-8B40-A13AB56E142F}" type="presOf" srcId="{3A640F84-6052-4B97-985F-EEA834624A2D}" destId="{4A20B431-E8EF-4D0A-BF36-F39B5263CF34}" srcOrd="1" destOrd="0" presId="urn:microsoft.com/office/officeart/2005/8/layout/process1"/>
    <dgm:cxn modelId="{EBA647D2-9B06-40E0-B74D-B2C5A29F96B7}" type="presOf" srcId="{9B002CA9-A2BB-4E7C-865F-5ABE30D6AB32}" destId="{C41A3480-687A-429E-A2F4-1699FCF2BD15}" srcOrd="0" destOrd="0" presId="urn:microsoft.com/office/officeart/2005/8/layout/process1"/>
    <dgm:cxn modelId="{B7F9316B-5C38-422C-BE1E-762D5E90F51D}" type="presOf" srcId="{3A640F84-6052-4B97-985F-EEA834624A2D}" destId="{007D5AE3-1A7A-491F-929E-4A030975CFBF}" srcOrd="0" destOrd="0" presId="urn:microsoft.com/office/officeart/2005/8/layout/process1"/>
    <dgm:cxn modelId="{962A905A-D739-48B6-A802-0ECC7D890338}" type="presOf" srcId="{F6908804-11AB-45C2-8009-FFAB68251FB8}" destId="{D5B27C59-F968-4CEB-980B-C98F04AA6F27}" srcOrd="0" destOrd="0" presId="urn:microsoft.com/office/officeart/2005/8/layout/process1"/>
    <dgm:cxn modelId="{53C0825C-559B-464D-B0E2-010493A2E49A}" type="presOf" srcId="{3827278C-85DC-43B4-9A64-A9AEFA1674D7}" destId="{A04D1F38-1F05-40E4-8A3E-79B88EBE0150}" srcOrd="1" destOrd="0" presId="urn:microsoft.com/office/officeart/2005/8/layout/process1"/>
    <dgm:cxn modelId="{4CC924CA-39D6-4941-97F7-91DB8A3A237A}" srcId="{7838188A-74EA-4818-B879-6FEA19538184}" destId="{4F3C1291-E637-4FAA-9547-018188F40068}" srcOrd="1" destOrd="0" parTransId="{BFD87B2D-9A00-4449-A71F-1C5B85A648FA}" sibTransId="{3A640F84-6052-4B97-985F-EEA834624A2D}"/>
    <dgm:cxn modelId="{E3734109-5903-4FC0-B90A-12893BDB1199}" type="presOf" srcId="{579C3C65-C570-4CAC-BD76-04912D2BECDA}" destId="{84DD5B5A-310E-4333-A2F4-53191BAFF33E}" srcOrd="0" destOrd="0" presId="urn:microsoft.com/office/officeart/2005/8/layout/process1"/>
    <dgm:cxn modelId="{1848DCF4-C8B8-4D75-A8FF-7DAEDF109281}" type="presOf" srcId="{60FC8421-4EB2-44F5-8EED-F28F933E99F5}" destId="{F6897942-0515-45EE-A06C-9232386BB9BD}" srcOrd="1" destOrd="0" presId="urn:microsoft.com/office/officeart/2005/8/layout/process1"/>
    <dgm:cxn modelId="{40EBCA07-5D2E-4C78-B2FB-BEE643E2E600}" srcId="{7838188A-74EA-4818-B879-6FEA19538184}" destId="{579C3C65-C570-4CAC-BD76-04912D2BECDA}" srcOrd="3" destOrd="0" parTransId="{324CD88D-5B31-46E7-A6A9-F50B35E869CC}" sibTransId="{3827278C-85DC-43B4-9A64-A9AEFA1674D7}"/>
    <dgm:cxn modelId="{8D5DC469-3B06-441F-B2FD-566ACF1B4C3B}" type="presOf" srcId="{60FC8421-4EB2-44F5-8EED-F28F933E99F5}" destId="{D9AC0F3F-8F39-4173-97D8-6DE61A4B43A0}" srcOrd="0" destOrd="0" presId="urn:microsoft.com/office/officeart/2005/8/layout/process1"/>
    <dgm:cxn modelId="{85A4FEAE-C963-433B-AEB4-81C0E53F2E3B}" type="presOf" srcId="{D033E281-5508-4AE0-8B6B-80499EA30E49}" destId="{D7840B68-6CA8-4612-80D4-AD9DFA310A8C}" srcOrd="0" destOrd="0" presId="urn:microsoft.com/office/officeart/2005/8/layout/process1"/>
    <dgm:cxn modelId="{1C12EEBB-1F76-4039-BCF4-0AF90888A5BA}" srcId="{7838188A-74EA-4818-B879-6FEA19538184}" destId="{F6908804-11AB-45C2-8009-FFAB68251FB8}" srcOrd="0" destOrd="0" parTransId="{417BA34E-23ED-4878-AC45-2DF87C72C538}" sibTransId="{DD0E282D-7149-4170-9868-655AEC73A3C4}"/>
    <dgm:cxn modelId="{3922C260-F2B9-4872-9CD7-0021A79B7193}" srcId="{7838188A-74EA-4818-B879-6FEA19538184}" destId="{9B002CA9-A2BB-4E7C-865F-5ABE30D6AB32}" srcOrd="4" destOrd="0" parTransId="{87011C01-8954-4EF5-BFCB-42BD33E89088}" sibTransId="{54AA7C27-130D-4E2C-88E4-C4A7A560470F}"/>
    <dgm:cxn modelId="{F295490F-CD19-43AF-9B3D-AEC546436922}" type="presOf" srcId="{DD0E282D-7149-4170-9868-655AEC73A3C4}" destId="{BB815780-59C3-4498-9CF0-63E63B22F3E0}" srcOrd="0" destOrd="0" presId="urn:microsoft.com/office/officeart/2005/8/layout/process1"/>
    <dgm:cxn modelId="{1C030A60-2B2F-49C0-9647-F2A98A0A3C1C}" type="presOf" srcId="{7838188A-74EA-4818-B879-6FEA19538184}" destId="{882CE961-1904-49BA-A1CF-CD6F13D2FB79}" srcOrd="0" destOrd="0" presId="urn:microsoft.com/office/officeart/2005/8/layout/process1"/>
    <dgm:cxn modelId="{49C1B4A7-8665-4960-9917-FC279CBB3249}" type="presOf" srcId="{DD0E282D-7149-4170-9868-655AEC73A3C4}" destId="{409C3F29-A8BA-4554-9297-9D589F333E84}" srcOrd="1" destOrd="0" presId="urn:microsoft.com/office/officeart/2005/8/layout/process1"/>
    <dgm:cxn modelId="{D41D577E-1648-433F-AC13-EF04CE3CE3F2}" type="presParOf" srcId="{882CE961-1904-49BA-A1CF-CD6F13D2FB79}" destId="{D5B27C59-F968-4CEB-980B-C98F04AA6F27}" srcOrd="0" destOrd="0" presId="urn:microsoft.com/office/officeart/2005/8/layout/process1"/>
    <dgm:cxn modelId="{D80917F5-3568-42E2-96C1-DAB90F0EAEA7}" type="presParOf" srcId="{882CE961-1904-49BA-A1CF-CD6F13D2FB79}" destId="{BB815780-59C3-4498-9CF0-63E63B22F3E0}" srcOrd="1" destOrd="0" presId="urn:microsoft.com/office/officeart/2005/8/layout/process1"/>
    <dgm:cxn modelId="{7D2F892C-75E5-48B0-B874-EA86E204E3F6}" type="presParOf" srcId="{BB815780-59C3-4498-9CF0-63E63B22F3E0}" destId="{409C3F29-A8BA-4554-9297-9D589F333E84}" srcOrd="0" destOrd="0" presId="urn:microsoft.com/office/officeart/2005/8/layout/process1"/>
    <dgm:cxn modelId="{E366ACFF-3D2A-44B3-A8BF-B4E6C7346723}" type="presParOf" srcId="{882CE961-1904-49BA-A1CF-CD6F13D2FB79}" destId="{423E7683-D3E4-4C20-BE09-D319AC700E83}" srcOrd="2" destOrd="0" presId="urn:microsoft.com/office/officeart/2005/8/layout/process1"/>
    <dgm:cxn modelId="{5B506D91-4FDF-46F3-882C-6754D3E9693F}" type="presParOf" srcId="{882CE961-1904-49BA-A1CF-CD6F13D2FB79}" destId="{007D5AE3-1A7A-491F-929E-4A030975CFBF}" srcOrd="3" destOrd="0" presId="urn:microsoft.com/office/officeart/2005/8/layout/process1"/>
    <dgm:cxn modelId="{9DC235DC-AF60-45EB-997A-DCE40AD3C94C}" type="presParOf" srcId="{007D5AE3-1A7A-491F-929E-4A030975CFBF}" destId="{4A20B431-E8EF-4D0A-BF36-F39B5263CF34}" srcOrd="0" destOrd="0" presId="urn:microsoft.com/office/officeart/2005/8/layout/process1"/>
    <dgm:cxn modelId="{98468DD7-6381-40D3-AEC3-36D527FFE24E}" type="presParOf" srcId="{882CE961-1904-49BA-A1CF-CD6F13D2FB79}" destId="{D7840B68-6CA8-4612-80D4-AD9DFA310A8C}" srcOrd="4" destOrd="0" presId="urn:microsoft.com/office/officeart/2005/8/layout/process1"/>
    <dgm:cxn modelId="{19234CCE-B73C-4B45-9301-9E42E1D9A9CA}" type="presParOf" srcId="{882CE961-1904-49BA-A1CF-CD6F13D2FB79}" destId="{D9AC0F3F-8F39-4173-97D8-6DE61A4B43A0}" srcOrd="5" destOrd="0" presId="urn:microsoft.com/office/officeart/2005/8/layout/process1"/>
    <dgm:cxn modelId="{CDE8CD28-7CF3-4098-ABA0-610CC2E975A3}" type="presParOf" srcId="{D9AC0F3F-8F39-4173-97D8-6DE61A4B43A0}" destId="{F6897942-0515-45EE-A06C-9232386BB9BD}" srcOrd="0" destOrd="0" presId="urn:microsoft.com/office/officeart/2005/8/layout/process1"/>
    <dgm:cxn modelId="{1856C894-E9E8-44DE-B34A-842474415650}" type="presParOf" srcId="{882CE961-1904-49BA-A1CF-CD6F13D2FB79}" destId="{84DD5B5A-310E-4333-A2F4-53191BAFF33E}" srcOrd="6" destOrd="0" presId="urn:microsoft.com/office/officeart/2005/8/layout/process1"/>
    <dgm:cxn modelId="{894761C8-9055-43DD-97CB-26BBDCCB3582}" type="presParOf" srcId="{882CE961-1904-49BA-A1CF-CD6F13D2FB79}" destId="{1588726E-0F2B-4EE5-A88B-D64C22A2A9F1}" srcOrd="7" destOrd="0" presId="urn:microsoft.com/office/officeart/2005/8/layout/process1"/>
    <dgm:cxn modelId="{C0A12694-17CE-40D4-A514-1B29F2C4D3B1}" type="presParOf" srcId="{1588726E-0F2B-4EE5-A88B-D64C22A2A9F1}" destId="{A04D1F38-1F05-40E4-8A3E-79B88EBE0150}" srcOrd="0" destOrd="0" presId="urn:microsoft.com/office/officeart/2005/8/layout/process1"/>
    <dgm:cxn modelId="{C3109E1A-CBD8-49D7-A5CD-521DBA892589}" type="presParOf" srcId="{882CE961-1904-49BA-A1CF-CD6F13D2FB79}" destId="{C41A3480-687A-429E-A2F4-1699FCF2BD1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20364-32EE-4BF9-9C6E-27D2ABF72705}">
      <dsp:nvSpPr>
        <dsp:cNvPr id="0" name=""/>
        <dsp:cNvSpPr/>
      </dsp:nvSpPr>
      <dsp:spPr>
        <a:xfrm>
          <a:off x="788669" y="0"/>
          <a:ext cx="8938260" cy="50202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ED322B6-2E9B-4EF9-AAC3-CE0F4D0022EF}">
      <dsp:nvSpPr>
        <dsp:cNvPr id="0" name=""/>
        <dsp:cNvSpPr/>
      </dsp:nvSpPr>
      <dsp:spPr>
        <a:xfrm>
          <a:off x="4027" y="1506070"/>
          <a:ext cx="2018945" cy="200809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BE" sz="1800" kern="1200" dirty="0" smtClean="0"/>
            <a:t>Producteur</a:t>
          </a:r>
          <a:endParaRPr lang="fr-BE" sz="1800" kern="1200" dirty="0"/>
        </a:p>
        <a:p>
          <a:pPr marL="114300" lvl="1" indent="-114300" algn="l" defTabSz="622300">
            <a:lnSpc>
              <a:spcPct val="90000"/>
            </a:lnSpc>
            <a:spcBef>
              <a:spcPct val="0"/>
            </a:spcBef>
            <a:spcAft>
              <a:spcPct val="15000"/>
            </a:spcAft>
            <a:buChar char="••"/>
          </a:pPr>
          <a:r>
            <a:rPr lang="fr-BE" sz="1400" kern="1200" dirty="0" smtClean="0"/>
            <a:t>Vend : 100€</a:t>
          </a:r>
          <a:endParaRPr lang="fr-BE" sz="1400" kern="1200" dirty="0"/>
        </a:p>
        <a:p>
          <a:pPr marL="114300" lvl="1" indent="-114300" algn="l" defTabSz="622300">
            <a:lnSpc>
              <a:spcPct val="90000"/>
            </a:lnSpc>
            <a:spcBef>
              <a:spcPct val="0"/>
            </a:spcBef>
            <a:spcAft>
              <a:spcPct val="15000"/>
            </a:spcAft>
            <a:buChar char="••"/>
          </a:pPr>
          <a:r>
            <a:rPr lang="fr-BE" sz="1400" kern="1200" dirty="0" smtClean="0"/>
            <a:t>TVA facturée : 21€</a:t>
          </a:r>
          <a:endParaRPr lang="fr-BE" sz="1400" kern="1200" dirty="0"/>
        </a:p>
        <a:p>
          <a:pPr marL="114300" lvl="1" indent="-114300" algn="l" defTabSz="622300">
            <a:lnSpc>
              <a:spcPct val="90000"/>
            </a:lnSpc>
            <a:spcBef>
              <a:spcPct val="0"/>
            </a:spcBef>
            <a:spcAft>
              <a:spcPct val="15000"/>
            </a:spcAft>
            <a:buChar char="••"/>
          </a:pPr>
          <a:r>
            <a:rPr lang="fr-BE" sz="1400" kern="1200" dirty="0" smtClean="0"/>
            <a:t>TVA à payer à l’administration: 21€</a:t>
          </a:r>
          <a:endParaRPr lang="fr-BE" sz="1400" kern="1200" dirty="0"/>
        </a:p>
      </dsp:txBody>
      <dsp:txXfrm>
        <a:off x="102054" y="1604097"/>
        <a:ext cx="1822891" cy="1812040"/>
      </dsp:txXfrm>
    </dsp:sp>
    <dsp:sp modelId="{4C3CD4DD-54C2-445C-B6B6-AD1F157E65E8}">
      <dsp:nvSpPr>
        <dsp:cNvPr id="0" name=""/>
        <dsp:cNvSpPr/>
      </dsp:nvSpPr>
      <dsp:spPr>
        <a:xfrm>
          <a:off x="2126177" y="1506070"/>
          <a:ext cx="2018945" cy="200809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BE" sz="1800" kern="1200" dirty="0" smtClean="0"/>
            <a:t>Coopérative</a:t>
          </a:r>
          <a:endParaRPr lang="fr-BE" sz="1800" kern="1200" dirty="0"/>
        </a:p>
        <a:p>
          <a:pPr marL="114300" lvl="1" indent="-114300" algn="l" defTabSz="622300">
            <a:lnSpc>
              <a:spcPct val="90000"/>
            </a:lnSpc>
            <a:spcBef>
              <a:spcPct val="0"/>
            </a:spcBef>
            <a:spcAft>
              <a:spcPct val="15000"/>
            </a:spcAft>
            <a:buChar char="••"/>
          </a:pPr>
          <a:r>
            <a:rPr lang="fr-BE" sz="1400" kern="1200" dirty="0" smtClean="0"/>
            <a:t>Achète 100€ + 21€</a:t>
          </a:r>
          <a:endParaRPr lang="fr-BE" sz="1400" kern="1200" dirty="0"/>
        </a:p>
        <a:p>
          <a:pPr marL="114300" lvl="1" indent="-114300" algn="l" defTabSz="622300">
            <a:lnSpc>
              <a:spcPct val="90000"/>
            </a:lnSpc>
            <a:spcBef>
              <a:spcPct val="0"/>
            </a:spcBef>
            <a:spcAft>
              <a:spcPct val="15000"/>
            </a:spcAft>
            <a:buChar char="••"/>
          </a:pPr>
          <a:r>
            <a:rPr lang="fr-BE" sz="1400" kern="1200" dirty="0" smtClean="0"/>
            <a:t>Vend : 200€</a:t>
          </a:r>
          <a:endParaRPr lang="fr-BE" sz="1400" kern="1200" dirty="0"/>
        </a:p>
        <a:p>
          <a:pPr marL="114300" lvl="1" indent="-114300" algn="l" defTabSz="622300">
            <a:lnSpc>
              <a:spcPct val="90000"/>
            </a:lnSpc>
            <a:spcBef>
              <a:spcPct val="0"/>
            </a:spcBef>
            <a:spcAft>
              <a:spcPct val="15000"/>
            </a:spcAft>
            <a:buChar char="••"/>
          </a:pPr>
          <a:r>
            <a:rPr lang="fr-BE" sz="1400" kern="1200" dirty="0" smtClean="0"/>
            <a:t>TVA facturée : 42€</a:t>
          </a:r>
          <a:endParaRPr lang="fr-BE" sz="1400" kern="1200" dirty="0"/>
        </a:p>
        <a:p>
          <a:pPr marL="114300" lvl="1" indent="-114300" algn="l" defTabSz="622300">
            <a:lnSpc>
              <a:spcPct val="90000"/>
            </a:lnSpc>
            <a:spcBef>
              <a:spcPct val="0"/>
            </a:spcBef>
            <a:spcAft>
              <a:spcPct val="15000"/>
            </a:spcAft>
            <a:buChar char="••"/>
          </a:pPr>
          <a:r>
            <a:rPr lang="fr-BE" sz="1400" kern="1200" dirty="0" smtClean="0"/>
            <a:t>TVA à payer à l’administration :  42€ – 21€ = 21€</a:t>
          </a:r>
          <a:endParaRPr lang="fr-BE" sz="1400" kern="1200" dirty="0"/>
        </a:p>
      </dsp:txBody>
      <dsp:txXfrm>
        <a:off x="2224204" y="1604097"/>
        <a:ext cx="1822891" cy="1812040"/>
      </dsp:txXfrm>
    </dsp:sp>
    <dsp:sp modelId="{2899D930-2A6F-475A-85F7-E47AB21049FB}">
      <dsp:nvSpPr>
        <dsp:cNvPr id="0" name=""/>
        <dsp:cNvSpPr/>
      </dsp:nvSpPr>
      <dsp:spPr>
        <a:xfrm>
          <a:off x="4248327" y="1506070"/>
          <a:ext cx="2018945" cy="200809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BE" sz="1800" kern="1200" dirty="0" smtClean="0"/>
            <a:t>Grossiste</a:t>
          </a:r>
          <a:endParaRPr lang="fr-BE" sz="1800" kern="1200" dirty="0"/>
        </a:p>
        <a:p>
          <a:pPr marL="114300" lvl="1" indent="-114300" algn="l" defTabSz="622300">
            <a:lnSpc>
              <a:spcPct val="90000"/>
            </a:lnSpc>
            <a:spcBef>
              <a:spcPct val="0"/>
            </a:spcBef>
            <a:spcAft>
              <a:spcPct val="15000"/>
            </a:spcAft>
            <a:buChar char="••"/>
          </a:pPr>
          <a:r>
            <a:rPr lang="fr-BE" sz="1400" kern="1200" dirty="0" smtClean="0"/>
            <a:t>Achète : 200€ + 42€</a:t>
          </a:r>
          <a:endParaRPr lang="fr-BE" sz="1400" kern="1200" dirty="0"/>
        </a:p>
        <a:p>
          <a:pPr marL="114300" lvl="1" indent="-114300" algn="l" defTabSz="622300">
            <a:lnSpc>
              <a:spcPct val="90000"/>
            </a:lnSpc>
            <a:spcBef>
              <a:spcPct val="0"/>
            </a:spcBef>
            <a:spcAft>
              <a:spcPct val="15000"/>
            </a:spcAft>
            <a:buChar char="••"/>
          </a:pPr>
          <a:r>
            <a:rPr lang="fr-BE" sz="1400" kern="1200" dirty="0" smtClean="0"/>
            <a:t>Vend : 300€</a:t>
          </a:r>
          <a:endParaRPr lang="fr-BE" sz="1400" kern="1200" dirty="0"/>
        </a:p>
        <a:p>
          <a:pPr marL="114300" lvl="1" indent="-114300" algn="l" defTabSz="622300">
            <a:lnSpc>
              <a:spcPct val="90000"/>
            </a:lnSpc>
            <a:spcBef>
              <a:spcPct val="0"/>
            </a:spcBef>
            <a:spcAft>
              <a:spcPct val="15000"/>
            </a:spcAft>
            <a:buChar char="••"/>
          </a:pPr>
          <a:r>
            <a:rPr lang="fr-BE" sz="1400" kern="1200" dirty="0" smtClean="0"/>
            <a:t>TVA facturée : 63€</a:t>
          </a:r>
          <a:endParaRPr lang="fr-BE" sz="1400" kern="1200" dirty="0"/>
        </a:p>
        <a:p>
          <a:pPr marL="114300" lvl="1" indent="-114300" algn="l" defTabSz="622300">
            <a:lnSpc>
              <a:spcPct val="90000"/>
            </a:lnSpc>
            <a:spcBef>
              <a:spcPct val="0"/>
            </a:spcBef>
            <a:spcAft>
              <a:spcPct val="15000"/>
            </a:spcAft>
            <a:buChar char="••"/>
          </a:pPr>
          <a:r>
            <a:rPr lang="fr-BE" sz="1400" kern="1200" dirty="0" smtClean="0"/>
            <a:t>TVA à payer à l’administration : 63€ – 42€ = 21€</a:t>
          </a:r>
          <a:endParaRPr lang="fr-BE" sz="1400" kern="1200" dirty="0"/>
        </a:p>
      </dsp:txBody>
      <dsp:txXfrm>
        <a:off x="4346354" y="1604097"/>
        <a:ext cx="1822891" cy="1812040"/>
      </dsp:txXfrm>
    </dsp:sp>
    <dsp:sp modelId="{0773B7B2-4FB9-4160-97E2-C8C0AFC43C56}">
      <dsp:nvSpPr>
        <dsp:cNvPr id="0" name=""/>
        <dsp:cNvSpPr/>
      </dsp:nvSpPr>
      <dsp:spPr>
        <a:xfrm>
          <a:off x="6370477" y="1506070"/>
          <a:ext cx="2018945" cy="200809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BE" sz="1800" kern="1200" dirty="0" smtClean="0"/>
            <a:t>Commerçant</a:t>
          </a:r>
          <a:endParaRPr lang="fr-BE" sz="1800" kern="1200" dirty="0"/>
        </a:p>
        <a:p>
          <a:pPr marL="114300" lvl="1" indent="-114300" algn="l" defTabSz="622300">
            <a:lnSpc>
              <a:spcPct val="90000"/>
            </a:lnSpc>
            <a:spcBef>
              <a:spcPct val="0"/>
            </a:spcBef>
            <a:spcAft>
              <a:spcPct val="15000"/>
            </a:spcAft>
            <a:buChar char="••"/>
          </a:pPr>
          <a:r>
            <a:rPr lang="fr-BE" sz="1400" kern="1200" dirty="0" smtClean="0"/>
            <a:t>Achète: 300€ + 63€</a:t>
          </a:r>
          <a:endParaRPr lang="fr-BE" sz="1400" kern="1200" dirty="0"/>
        </a:p>
        <a:p>
          <a:pPr marL="114300" lvl="1" indent="-114300" algn="l" defTabSz="622300">
            <a:lnSpc>
              <a:spcPct val="90000"/>
            </a:lnSpc>
            <a:spcBef>
              <a:spcPct val="0"/>
            </a:spcBef>
            <a:spcAft>
              <a:spcPct val="15000"/>
            </a:spcAft>
            <a:buChar char="••"/>
          </a:pPr>
          <a:r>
            <a:rPr lang="fr-BE" sz="1400" kern="1200" dirty="0" smtClean="0"/>
            <a:t>Vend : 500€</a:t>
          </a:r>
          <a:endParaRPr lang="fr-BE" sz="1400" kern="1200" dirty="0"/>
        </a:p>
        <a:p>
          <a:pPr marL="114300" lvl="1" indent="-114300" algn="l" defTabSz="622300">
            <a:lnSpc>
              <a:spcPct val="90000"/>
            </a:lnSpc>
            <a:spcBef>
              <a:spcPct val="0"/>
            </a:spcBef>
            <a:spcAft>
              <a:spcPct val="15000"/>
            </a:spcAft>
            <a:buChar char="••"/>
          </a:pPr>
          <a:r>
            <a:rPr lang="fr-BE" sz="1400" kern="1200" dirty="0" smtClean="0"/>
            <a:t>TVA facturée : 105€</a:t>
          </a:r>
          <a:endParaRPr lang="fr-BE" sz="1400" kern="1200" dirty="0"/>
        </a:p>
        <a:p>
          <a:pPr marL="114300" lvl="1" indent="-114300" algn="l" defTabSz="622300">
            <a:lnSpc>
              <a:spcPct val="90000"/>
            </a:lnSpc>
            <a:spcBef>
              <a:spcPct val="0"/>
            </a:spcBef>
            <a:spcAft>
              <a:spcPct val="15000"/>
            </a:spcAft>
            <a:buChar char="••"/>
          </a:pPr>
          <a:r>
            <a:rPr lang="fr-BE" sz="1400" kern="1200" dirty="0" smtClean="0"/>
            <a:t>TVA à payer à l’administration:105€ – 63€ = 42€</a:t>
          </a:r>
          <a:endParaRPr lang="fr-BE" sz="1400" kern="1200" dirty="0"/>
        </a:p>
      </dsp:txBody>
      <dsp:txXfrm>
        <a:off x="6468504" y="1604097"/>
        <a:ext cx="1822891" cy="1812040"/>
      </dsp:txXfrm>
    </dsp:sp>
    <dsp:sp modelId="{A3761019-E92C-48B8-99E4-546961A52C1F}">
      <dsp:nvSpPr>
        <dsp:cNvPr id="0" name=""/>
        <dsp:cNvSpPr/>
      </dsp:nvSpPr>
      <dsp:spPr>
        <a:xfrm>
          <a:off x="8492627" y="1506070"/>
          <a:ext cx="2018945" cy="200809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BE" sz="1800" kern="1200" dirty="0" smtClean="0"/>
            <a:t>Consommateur</a:t>
          </a:r>
          <a:endParaRPr lang="fr-BE" sz="1800" kern="1200" dirty="0"/>
        </a:p>
        <a:p>
          <a:pPr marL="114300" lvl="1" indent="-114300" algn="l" defTabSz="622300">
            <a:lnSpc>
              <a:spcPct val="90000"/>
            </a:lnSpc>
            <a:spcBef>
              <a:spcPct val="0"/>
            </a:spcBef>
            <a:spcAft>
              <a:spcPct val="15000"/>
            </a:spcAft>
            <a:buChar char="••"/>
          </a:pPr>
          <a:r>
            <a:rPr lang="fr-BE" sz="1400" kern="1200" dirty="0" smtClean="0"/>
            <a:t>Achète : 500€ + 105€</a:t>
          </a:r>
          <a:endParaRPr lang="fr-BE" sz="1400" kern="1200" dirty="0"/>
        </a:p>
        <a:p>
          <a:pPr marL="114300" lvl="1" indent="-114300" algn="l" defTabSz="622300">
            <a:lnSpc>
              <a:spcPct val="90000"/>
            </a:lnSpc>
            <a:spcBef>
              <a:spcPct val="0"/>
            </a:spcBef>
            <a:spcAft>
              <a:spcPct val="15000"/>
            </a:spcAft>
            <a:buChar char="••"/>
          </a:pPr>
          <a:r>
            <a:rPr lang="fr-BE" sz="1400" kern="1200" dirty="0" smtClean="0"/>
            <a:t>Cout final : 605€</a:t>
          </a:r>
          <a:endParaRPr lang="fr-BE" sz="1400" kern="1200" dirty="0"/>
        </a:p>
      </dsp:txBody>
      <dsp:txXfrm>
        <a:off x="8590654" y="1604097"/>
        <a:ext cx="1822891" cy="1812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8055"/>
          </a:xfrm>
          <a:prstGeom prst="rect">
            <a:avLst/>
          </a:prstGeom>
        </p:spPr>
        <p:txBody>
          <a:bodyPr vert="horz" lIns="91001" tIns="45501" rIns="91001" bIns="45501" rtlCol="0"/>
          <a:lstStyle>
            <a:lvl1pPr algn="l">
              <a:defRPr sz="1200"/>
            </a:lvl1pPr>
          </a:lstStyle>
          <a:p>
            <a:endParaRPr lang="fr-BE"/>
          </a:p>
        </p:txBody>
      </p:sp>
      <p:sp>
        <p:nvSpPr>
          <p:cNvPr id="3" name="Espace réservé de la date 2"/>
          <p:cNvSpPr>
            <a:spLocks noGrp="1"/>
          </p:cNvSpPr>
          <p:nvPr>
            <p:ph type="dt" sz="quarter" idx="1"/>
          </p:nvPr>
        </p:nvSpPr>
        <p:spPr>
          <a:xfrm>
            <a:off x="3850444" y="2"/>
            <a:ext cx="2945659" cy="498055"/>
          </a:xfrm>
          <a:prstGeom prst="rect">
            <a:avLst/>
          </a:prstGeom>
        </p:spPr>
        <p:txBody>
          <a:bodyPr vert="horz" lIns="91001" tIns="45501" rIns="91001" bIns="45501" rtlCol="0"/>
          <a:lstStyle>
            <a:lvl1pPr algn="r">
              <a:defRPr sz="1200"/>
            </a:lvl1pPr>
          </a:lstStyle>
          <a:p>
            <a:fld id="{329CCDCF-C220-4A99-B591-1F25486C4944}" type="datetimeFigureOut">
              <a:rPr lang="fr-BE" smtClean="0"/>
              <a:pPr/>
              <a:t>16/12/2013</a:t>
            </a:fld>
            <a:endParaRPr lang="fr-BE"/>
          </a:p>
        </p:txBody>
      </p:sp>
      <p:sp>
        <p:nvSpPr>
          <p:cNvPr id="4" name="Espace réservé du pied de page 3"/>
          <p:cNvSpPr>
            <a:spLocks noGrp="1"/>
          </p:cNvSpPr>
          <p:nvPr>
            <p:ph type="ftr" sz="quarter" idx="2"/>
          </p:nvPr>
        </p:nvSpPr>
        <p:spPr>
          <a:xfrm>
            <a:off x="1" y="9428584"/>
            <a:ext cx="2945659" cy="498054"/>
          </a:xfrm>
          <a:prstGeom prst="rect">
            <a:avLst/>
          </a:prstGeom>
        </p:spPr>
        <p:txBody>
          <a:bodyPr vert="horz" lIns="91001" tIns="45501" rIns="91001" bIns="45501"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4" y="9428584"/>
            <a:ext cx="2945659" cy="498054"/>
          </a:xfrm>
          <a:prstGeom prst="rect">
            <a:avLst/>
          </a:prstGeom>
        </p:spPr>
        <p:txBody>
          <a:bodyPr vert="horz" lIns="91001" tIns="45501" rIns="91001" bIns="45501" rtlCol="0" anchor="b"/>
          <a:lstStyle>
            <a:lvl1pPr algn="r">
              <a:defRPr sz="1200"/>
            </a:lvl1pPr>
          </a:lstStyle>
          <a:p>
            <a:fld id="{5ECA5E6E-F773-4A8F-A6DF-D701CDDB55E8}" type="slidenum">
              <a:rPr lang="fr-BE" smtClean="0"/>
              <a:pPr/>
              <a:t>‹N°›</a:t>
            </a:fld>
            <a:endParaRPr lang="fr-BE"/>
          </a:p>
        </p:txBody>
      </p:sp>
    </p:spTree>
    <p:extLst>
      <p:ext uri="{BB962C8B-B14F-4D97-AF65-F5344CB8AC3E}">
        <p14:creationId xmlns:p14="http://schemas.microsoft.com/office/powerpoint/2010/main" val="2971181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8055"/>
          </a:xfrm>
          <a:prstGeom prst="rect">
            <a:avLst/>
          </a:prstGeom>
        </p:spPr>
        <p:txBody>
          <a:bodyPr vert="horz" lIns="91001" tIns="45501" rIns="91001" bIns="45501" rtlCol="0"/>
          <a:lstStyle>
            <a:lvl1pPr algn="l">
              <a:defRPr sz="1200"/>
            </a:lvl1pPr>
          </a:lstStyle>
          <a:p>
            <a:endParaRPr lang="fr-BE"/>
          </a:p>
        </p:txBody>
      </p:sp>
      <p:sp>
        <p:nvSpPr>
          <p:cNvPr id="3" name="Espace réservé de la date 2"/>
          <p:cNvSpPr>
            <a:spLocks noGrp="1"/>
          </p:cNvSpPr>
          <p:nvPr>
            <p:ph type="dt" idx="1"/>
          </p:nvPr>
        </p:nvSpPr>
        <p:spPr>
          <a:xfrm>
            <a:off x="3850444" y="2"/>
            <a:ext cx="2945659" cy="498055"/>
          </a:xfrm>
          <a:prstGeom prst="rect">
            <a:avLst/>
          </a:prstGeom>
        </p:spPr>
        <p:txBody>
          <a:bodyPr vert="horz" lIns="91001" tIns="45501" rIns="91001" bIns="45501" rtlCol="0"/>
          <a:lstStyle>
            <a:lvl1pPr algn="r">
              <a:defRPr sz="1200"/>
            </a:lvl1pPr>
          </a:lstStyle>
          <a:p>
            <a:fld id="{5B635B87-68BE-4138-986C-7EE1C551F9E2}" type="datetimeFigureOut">
              <a:rPr lang="fr-BE" smtClean="0"/>
              <a:pPr/>
              <a:t>16/12/2013</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001" tIns="45501" rIns="91001" bIns="45501" rtlCol="0" anchor="ctr"/>
          <a:lstStyle/>
          <a:p>
            <a:endParaRPr lang="fr-BE"/>
          </a:p>
        </p:txBody>
      </p:sp>
      <p:sp>
        <p:nvSpPr>
          <p:cNvPr id="5" name="Espace réservé des commentaires 4"/>
          <p:cNvSpPr>
            <a:spLocks noGrp="1"/>
          </p:cNvSpPr>
          <p:nvPr>
            <p:ph type="body" sz="quarter" idx="3"/>
          </p:nvPr>
        </p:nvSpPr>
        <p:spPr>
          <a:xfrm>
            <a:off x="679768" y="4777195"/>
            <a:ext cx="5438140" cy="3908614"/>
          </a:xfrm>
          <a:prstGeom prst="rect">
            <a:avLst/>
          </a:prstGeom>
        </p:spPr>
        <p:txBody>
          <a:bodyPr vert="horz" lIns="91001" tIns="45501" rIns="91001" bIns="4550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1" y="9428584"/>
            <a:ext cx="2945659" cy="498054"/>
          </a:xfrm>
          <a:prstGeom prst="rect">
            <a:avLst/>
          </a:prstGeom>
        </p:spPr>
        <p:txBody>
          <a:bodyPr vert="horz" lIns="91001" tIns="45501" rIns="91001" bIns="45501"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4" y="9428584"/>
            <a:ext cx="2945659" cy="498054"/>
          </a:xfrm>
          <a:prstGeom prst="rect">
            <a:avLst/>
          </a:prstGeom>
        </p:spPr>
        <p:txBody>
          <a:bodyPr vert="horz" lIns="91001" tIns="45501" rIns="91001" bIns="45501" rtlCol="0" anchor="b"/>
          <a:lstStyle>
            <a:lvl1pPr algn="r">
              <a:defRPr sz="1200"/>
            </a:lvl1pPr>
          </a:lstStyle>
          <a:p>
            <a:fld id="{A05332D9-5684-452C-81A5-22F638A8669C}" type="slidenum">
              <a:rPr lang="fr-BE" smtClean="0"/>
              <a:pPr/>
              <a:t>‹N°›</a:t>
            </a:fld>
            <a:endParaRPr lang="fr-BE"/>
          </a:p>
        </p:txBody>
      </p:sp>
    </p:spTree>
    <p:extLst>
      <p:ext uri="{BB962C8B-B14F-4D97-AF65-F5344CB8AC3E}">
        <p14:creationId xmlns:p14="http://schemas.microsoft.com/office/powerpoint/2010/main" val="3279347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14</a:t>
            </a:fld>
            <a:endParaRPr lang="fr-BE"/>
          </a:p>
        </p:txBody>
      </p:sp>
    </p:spTree>
    <p:extLst>
      <p:ext uri="{BB962C8B-B14F-4D97-AF65-F5344CB8AC3E}">
        <p14:creationId xmlns:p14="http://schemas.microsoft.com/office/powerpoint/2010/main" val="2746448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53</a:t>
            </a:fld>
            <a:endParaRPr lang="fr-BE"/>
          </a:p>
        </p:txBody>
      </p:sp>
    </p:spTree>
    <p:extLst>
      <p:ext uri="{BB962C8B-B14F-4D97-AF65-F5344CB8AC3E}">
        <p14:creationId xmlns:p14="http://schemas.microsoft.com/office/powerpoint/2010/main" val="2042392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55</a:t>
            </a:fld>
            <a:endParaRPr lang="fr-BE"/>
          </a:p>
        </p:txBody>
      </p:sp>
    </p:spTree>
    <p:extLst>
      <p:ext uri="{BB962C8B-B14F-4D97-AF65-F5344CB8AC3E}">
        <p14:creationId xmlns:p14="http://schemas.microsoft.com/office/powerpoint/2010/main" val="191964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56</a:t>
            </a:fld>
            <a:endParaRPr lang="fr-BE"/>
          </a:p>
        </p:txBody>
      </p:sp>
    </p:spTree>
    <p:extLst>
      <p:ext uri="{BB962C8B-B14F-4D97-AF65-F5344CB8AC3E}">
        <p14:creationId xmlns:p14="http://schemas.microsoft.com/office/powerpoint/2010/main" val="244665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Conseil</a:t>
            </a:r>
            <a:r>
              <a:rPr lang="fr-BE" baseline="0" dirty="0" smtClean="0"/>
              <a:t> : faites un décompte en 2013 ou demandez provision et paiement en 2013.</a:t>
            </a:r>
            <a:endParaRPr lang="fr-BE" dirty="0"/>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57</a:t>
            </a:fld>
            <a:endParaRPr lang="fr-BE"/>
          </a:p>
        </p:txBody>
      </p:sp>
    </p:spTree>
    <p:extLst>
      <p:ext uri="{BB962C8B-B14F-4D97-AF65-F5344CB8AC3E}">
        <p14:creationId xmlns:p14="http://schemas.microsoft.com/office/powerpoint/2010/main" val="2156671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58</a:t>
            </a:fld>
            <a:endParaRPr lang="fr-BE"/>
          </a:p>
        </p:txBody>
      </p:sp>
    </p:spTree>
    <p:extLst>
      <p:ext uri="{BB962C8B-B14F-4D97-AF65-F5344CB8AC3E}">
        <p14:creationId xmlns:p14="http://schemas.microsoft.com/office/powerpoint/2010/main" val="2133651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Conseil : faites vos décomptes en 2013</a:t>
            </a:r>
            <a:endParaRPr lang="fr-BE" dirty="0"/>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59</a:t>
            </a:fld>
            <a:endParaRPr lang="fr-BE"/>
          </a:p>
        </p:txBody>
      </p:sp>
    </p:spTree>
    <p:extLst>
      <p:ext uri="{BB962C8B-B14F-4D97-AF65-F5344CB8AC3E}">
        <p14:creationId xmlns:p14="http://schemas.microsoft.com/office/powerpoint/2010/main" val="1945791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Conseil</a:t>
            </a:r>
            <a:r>
              <a:rPr lang="fr-BE" baseline="0" dirty="0" smtClean="0"/>
              <a:t> : faites vos décomptes en 2013 ou </a:t>
            </a:r>
            <a:r>
              <a:rPr lang="fr-BE" baseline="0" smtClean="0"/>
              <a:t>demandez provision et paiement en 2013</a:t>
            </a:r>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60</a:t>
            </a:fld>
            <a:endParaRPr lang="fr-BE"/>
          </a:p>
        </p:txBody>
      </p:sp>
    </p:spTree>
    <p:extLst>
      <p:ext uri="{BB962C8B-B14F-4D97-AF65-F5344CB8AC3E}">
        <p14:creationId xmlns:p14="http://schemas.microsoft.com/office/powerpoint/2010/main" val="507639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61</a:t>
            </a:fld>
            <a:endParaRPr lang="fr-BE"/>
          </a:p>
        </p:txBody>
      </p:sp>
    </p:spTree>
    <p:extLst>
      <p:ext uri="{BB962C8B-B14F-4D97-AF65-F5344CB8AC3E}">
        <p14:creationId xmlns:p14="http://schemas.microsoft.com/office/powerpoint/2010/main" val="893700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63</a:t>
            </a:fld>
            <a:endParaRPr lang="fr-BE"/>
          </a:p>
        </p:txBody>
      </p:sp>
    </p:spTree>
    <p:extLst>
      <p:ext uri="{BB962C8B-B14F-4D97-AF65-F5344CB8AC3E}">
        <p14:creationId xmlns:p14="http://schemas.microsoft.com/office/powerpoint/2010/main" val="1828594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64</a:t>
            </a:fld>
            <a:endParaRPr lang="fr-BE"/>
          </a:p>
        </p:txBody>
      </p:sp>
    </p:spTree>
    <p:extLst>
      <p:ext uri="{BB962C8B-B14F-4D97-AF65-F5344CB8AC3E}">
        <p14:creationId xmlns:p14="http://schemas.microsoft.com/office/powerpoint/2010/main" val="207652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15</a:t>
            </a:fld>
            <a:endParaRPr lang="fr-BE"/>
          </a:p>
        </p:txBody>
      </p:sp>
    </p:spTree>
    <p:extLst>
      <p:ext uri="{BB962C8B-B14F-4D97-AF65-F5344CB8AC3E}">
        <p14:creationId xmlns:p14="http://schemas.microsoft.com/office/powerpoint/2010/main" val="37426325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65</a:t>
            </a:fld>
            <a:endParaRPr lang="fr-BE"/>
          </a:p>
        </p:txBody>
      </p:sp>
    </p:spTree>
    <p:extLst>
      <p:ext uri="{BB962C8B-B14F-4D97-AF65-F5344CB8AC3E}">
        <p14:creationId xmlns:p14="http://schemas.microsoft.com/office/powerpoint/2010/main" val="1374027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66</a:t>
            </a:fld>
            <a:endParaRPr lang="fr-BE"/>
          </a:p>
        </p:txBody>
      </p:sp>
    </p:spTree>
    <p:extLst>
      <p:ext uri="{BB962C8B-B14F-4D97-AF65-F5344CB8AC3E}">
        <p14:creationId xmlns:p14="http://schemas.microsoft.com/office/powerpoint/2010/main" val="1565977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67</a:t>
            </a:fld>
            <a:endParaRPr lang="fr-BE"/>
          </a:p>
        </p:txBody>
      </p:sp>
    </p:spTree>
    <p:extLst>
      <p:ext uri="{BB962C8B-B14F-4D97-AF65-F5344CB8AC3E}">
        <p14:creationId xmlns:p14="http://schemas.microsoft.com/office/powerpoint/2010/main" val="4162999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68</a:t>
            </a:fld>
            <a:endParaRPr lang="fr-BE"/>
          </a:p>
        </p:txBody>
      </p:sp>
    </p:spTree>
    <p:extLst>
      <p:ext uri="{BB962C8B-B14F-4D97-AF65-F5344CB8AC3E}">
        <p14:creationId xmlns:p14="http://schemas.microsoft.com/office/powerpoint/2010/main" val="4162999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69</a:t>
            </a:fld>
            <a:endParaRPr lang="fr-BE"/>
          </a:p>
        </p:txBody>
      </p:sp>
    </p:spTree>
    <p:extLst>
      <p:ext uri="{BB962C8B-B14F-4D97-AF65-F5344CB8AC3E}">
        <p14:creationId xmlns:p14="http://schemas.microsoft.com/office/powerpoint/2010/main" val="41629996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70</a:t>
            </a:fld>
            <a:endParaRPr lang="fr-BE"/>
          </a:p>
        </p:txBody>
      </p:sp>
    </p:spTree>
    <p:extLst>
      <p:ext uri="{BB962C8B-B14F-4D97-AF65-F5344CB8AC3E}">
        <p14:creationId xmlns:p14="http://schemas.microsoft.com/office/powerpoint/2010/main" val="4200500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71</a:t>
            </a:fld>
            <a:endParaRPr lang="fr-BE"/>
          </a:p>
        </p:txBody>
      </p:sp>
    </p:spTree>
    <p:extLst>
      <p:ext uri="{BB962C8B-B14F-4D97-AF65-F5344CB8AC3E}">
        <p14:creationId xmlns:p14="http://schemas.microsoft.com/office/powerpoint/2010/main" val="4200500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72</a:t>
            </a:fld>
            <a:endParaRPr lang="fr-BE"/>
          </a:p>
        </p:txBody>
      </p:sp>
    </p:spTree>
    <p:extLst>
      <p:ext uri="{BB962C8B-B14F-4D97-AF65-F5344CB8AC3E}">
        <p14:creationId xmlns:p14="http://schemas.microsoft.com/office/powerpoint/2010/main" val="3086805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73</a:t>
            </a:fld>
            <a:endParaRPr lang="fr-BE"/>
          </a:p>
        </p:txBody>
      </p:sp>
    </p:spTree>
    <p:extLst>
      <p:ext uri="{BB962C8B-B14F-4D97-AF65-F5344CB8AC3E}">
        <p14:creationId xmlns:p14="http://schemas.microsoft.com/office/powerpoint/2010/main" val="1853653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74</a:t>
            </a:fld>
            <a:endParaRPr lang="fr-BE"/>
          </a:p>
        </p:txBody>
      </p:sp>
    </p:spTree>
    <p:extLst>
      <p:ext uri="{BB962C8B-B14F-4D97-AF65-F5344CB8AC3E}">
        <p14:creationId xmlns:p14="http://schemas.microsoft.com/office/powerpoint/2010/main" val="185365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45</a:t>
            </a:fld>
            <a:endParaRPr lang="fr-BE"/>
          </a:p>
        </p:txBody>
      </p:sp>
    </p:spTree>
    <p:extLst>
      <p:ext uri="{BB962C8B-B14F-4D97-AF65-F5344CB8AC3E}">
        <p14:creationId xmlns:p14="http://schemas.microsoft.com/office/powerpoint/2010/main" val="695089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75</a:t>
            </a:fld>
            <a:endParaRPr lang="fr-BE"/>
          </a:p>
        </p:txBody>
      </p:sp>
    </p:spTree>
    <p:extLst>
      <p:ext uri="{BB962C8B-B14F-4D97-AF65-F5344CB8AC3E}">
        <p14:creationId xmlns:p14="http://schemas.microsoft.com/office/powerpoint/2010/main" val="2606767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76</a:t>
            </a:fld>
            <a:endParaRPr lang="fr-BE"/>
          </a:p>
        </p:txBody>
      </p:sp>
    </p:spTree>
    <p:extLst>
      <p:ext uri="{BB962C8B-B14F-4D97-AF65-F5344CB8AC3E}">
        <p14:creationId xmlns:p14="http://schemas.microsoft.com/office/powerpoint/2010/main" val="2570457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77</a:t>
            </a:fld>
            <a:endParaRPr lang="fr-BE"/>
          </a:p>
        </p:txBody>
      </p:sp>
    </p:spTree>
    <p:extLst>
      <p:ext uri="{BB962C8B-B14F-4D97-AF65-F5344CB8AC3E}">
        <p14:creationId xmlns:p14="http://schemas.microsoft.com/office/powerpoint/2010/main" val="11996165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79</a:t>
            </a:fld>
            <a:endParaRPr lang="fr-BE"/>
          </a:p>
        </p:txBody>
      </p:sp>
    </p:spTree>
    <p:extLst>
      <p:ext uri="{BB962C8B-B14F-4D97-AF65-F5344CB8AC3E}">
        <p14:creationId xmlns:p14="http://schemas.microsoft.com/office/powerpoint/2010/main" val="3418332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80</a:t>
            </a:fld>
            <a:endParaRPr lang="fr-BE"/>
          </a:p>
        </p:txBody>
      </p:sp>
    </p:spTree>
    <p:extLst>
      <p:ext uri="{BB962C8B-B14F-4D97-AF65-F5344CB8AC3E}">
        <p14:creationId xmlns:p14="http://schemas.microsoft.com/office/powerpoint/2010/main" val="3644768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81</a:t>
            </a:fld>
            <a:endParaRPr lang="fr-BE"/>
          </a:p>
        </p:txBody>
      </p:sp>
    </p:spTree>
    <p:extLst>
      <p:ext uri="{BB962C8B-B14F-4D97-AF65-F5344CB8AC3E}">
        <p14:creationId xmlns:p14="http://schemas.microsoft.com/office/powerpoint/2010/main" val="1799730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83</a:t>
            </a:fld>
            <a:endParaRPr lang="fr-BE"/>
          </a:p>
        </p:txBody>
      </p:sp>
    </p:spTree>
    <p:extLst>
      <p:ext uri="{BB962C8B-B14F-4D97-AF65-F5344CB8AC3E}">
        <p14:creationId xmlns:p14="http://schemas.microsoft.com/office/powerpoint/2010/main" val="1589692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84</a:t>
            </a:fld>
            <a:endParaRPr lang="fr-BE"/>
          </a:p>
        </p:txBody>
      </p:sp>
    </p:spTree>
    <p:extLst>
      <p:ext uri="{BB962C8B-B14F-4D97-AF65-F5344CB8AC3E}">
        <p14:creationId xmlns:p14="http://schemas.microsoft.com/office/powerpoint/2010/main" val="2017889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85</a:t>
            </a:fld>
            <a:endParaRPr lang="fr-BE"/>
          </a:p>
        </p:txBody>
      </p:sp>
    </p:spTree>
    <p:extLst>
      <p:ext uri="{BB962C8B-B14F-4D97-AF65-F5344CB8AC3E}">
        <p14:creationId xmlns:p14="http://schemas.microsoft.com/office/powerpoint/2010/main" val="14387540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89</a:t>
            </a:fld>
            <a:endParaRPr lang="fr-BE"/>
          </a:p>
        </p:txBody>
      </p:sp>
    </p:spTree>
    <p:extLst>
      <p:ext uri="{BB962C8B-B14F-4D97-AF65-F5344CB8AC3E}">
        <p14:creationId xmlns:p14="http://schemas.microsoft.com/office/powerpoint/2010/main" val="4241913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46</a:t>
            </a:fld>
            <a:endParaRPr lang="fr-BE"/>
          </a:p>
        </p:txBody>
      </p:sp>
    </p:spTree>
    <p:extLst>
      <p:ext uri="{BB962C8B-B14F-4D97-AF65-F5344CB8AC3E}">
        <p14:creationId xmlns:p14="http://schemas.microsoft.com/office/powerpoint/2010/main" val="314869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47</a:t>
            </a:fld>
            <a:endParaRPr lang="fr-BE"/>
          </a:p>
        </p:txBody>
      </p:sp>
    </p:spTree>
    <p:extLst>
      <p:ext uri="{BB962C8B-B14F-4D97-AF65-F5344CB8AC3E}">
        <p14:creationId xmlns:p14="http://schemas.microsoft.com/office/powerpoint/2010/main" val="121089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49</a:t>
            </a:fld>
            <a:endParaRPr lang="fr-BE"/>
          </a:p>
        </p:txBody>
      </p:sp>
    </p:spTree>
    <p:extLst>
      <p:ext uri="{BB962C8B-B14F-4D97-AF65-F5344CB8AC3E}">
        <p14:creationId xmlns:p14="http://schemas.microsoft.com/office/powerpoint/2010/main" val="1897332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50</a:t>
            </a:fld>
            <a:endParaRPr lang="fr-BE"/>
          </a:p>
        </p:txBody>
      </p:sp>
    </p:spTree>
    <p:extLst>
      <p:ext uri="{BB962C8B-B14F-4D97-AF65-F5344CB8AC3E}">
        <p14:creationId xmlns:p14="http://schemas.microsoft.com/office/powerpoint/2010/main" val="1838576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51</a:t>
            </a:fld>
            <a:endParaRPr lang="fr-BE"/>
          </a:p>
        </p:txBody>
      </p:sp>
    </p:spTree>
    <p:extLst>
      <p:ext uri="{BB962C8B-B14F-4D97-AF65-F5344CB8AC3E}">
        <p14:creationId xmlns:p14="http://schemas.microsoft.com/office/powerpoint/2010/main" val="364018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05332D9-5684-452C-81A5-22F638A8669C}" type="slidenum">
              <a:rPr lang="fr-BE" smtClean="0"/>
              <a:pPr/>
              <a:t>52</a:t>
            </a:fld>
            <a:endParaRPr lang="fr-BE"/>
          </a:p>
        </p:txBody>
      </p:sp>
    </p:spTree>
    <p:extLst>
      <p:ext uri="{BB962C8B-B14F-4D97-AF65-F5344CB8AC3E}">
        <p14:creationId xmlns:p14="http://schemas.microsoft.com/office/powerpoint/2010/main" val="1411254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1D319539-5898-4A7E-81B6-06E9D617D964}" type="datetime1">
              <a:rPr lang="fr-BE" smtClean="0"/>
              <a:pPr/>
              <a:t>16/12/2013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F44D228-E327-4F7B-AA4B-4CF9E0CE4449}" type="slidenum">
              <a:rPr lang="fr-BE" smtClean="0"/>
              <a:pPr/>
              <a:t>‹N°›</a:t>
            </a:fld>
            <a:endParaRPr lang="fr-BE"/>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7100" y="285466"/>
            <a:ext cx="904875" cy="955957"/>
          </a:xfrm>
          <a:prstGeom prst="rect">
            <a:avLst/>
          </a:prstGeom>
        </p:spPr>
      </p:pic>
    </p:spTree>
    <p:extLst>
      <p:ext uri="{BB962C8B-B14F-4D97-AF65-F5344CB8AC3E}">
        <p14:creationId xmlns:p14="http://schemas.microsoft.com/office/powerpoint/2010/main" val="1566260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24F684E-2224-430D-B8F2-3179504A9994}" type="datetime1">
              <a:rPr lang="fr-BE" smtClean="0"/>
              <a:pPr/>
              <a:t>16/12/2013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346474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128DCC8-B7CB-4453-BFDF-999171C954A3}" type="datetime1">
              <a:rPr lang="fr-BE" smtClean="0"/>
              <a:pPr/>
              <a:t>16/12/2013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182219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9084" y="245117"/>
            <a:ext cx="813841" cy="859784"/>
          </a:xfrm>
          <a:prstGeom prst="rect">
            <a:avLst/>
          </a:prstGeom>
        </p:spPr>
      </p:pic>
    </p:spTree>
    <p:extLst>
      <p:ext uri="{BB962C8B-B14F-4D97-AF65-F5344CB8AC3E}">
        <p14:creationId xmlns:p14="http://schemas.microsoft.com/office/powerpoint/2010/main" val="12369206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4174BBE-4F39-4EE6-9C48-1D5801E37A77}" type="datetime1">
              <a:rPr lang="fr-BE" smtClean="0"/>
              <a:pPr/>
              <a:t>16/12/2013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F44D228-E327-4F7B-AA4B-4CF9E0CE4449}" type="slidenum">
              <a:rPr lang="fr-BE" smtClean="0"/>
              <a:pPr/>
              <a:t>‹N°›</a:t>
            </a:fld>
            <a:endParaRPr lang="fr-BE"/>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9084" y="245117"/>
            <a:ext cx="813841" cy="859784"/>
          </a:xfrm>
          <a:prstGeom prst="rect">
            <a:avLst/>
          </a:prstGeom>
        </p:spPr>
      </p:pic>
    </p:spTree>
    <p:extLst>
      <p:ext uri="{BB962C8B-B14F-4D97-AF65-F5344CB8AC3E}">
        <p14:creationId xmlns:p14="http://schemas.microsoft.com/office/powerpoint/2010/main" val="24602023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19BCDE0-CA61-44FB-89A7-980A88A4ECFA}" type="datetime1">
              <a:rPr lang="fr-BE" smtClean="0"/>
              <a:pPr/>
              <a:t>16/12/2013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28121300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F5B8100A-6ED3-4E73-AB91-6A81A4F80021}" type="datetime1">
              <a:rPr lang="fr-BE" smtClean="0"/>
              <a:pPr/>
              <a:t>16/12/2013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60684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1110AF66-0ADD-4AB4-890D-028DB5DCC0EC}" type="datetime1">
              <a:rPr lang="fr-BE" smtClean="0"/>
              <a:pPr/>
              <a:t>16/12/2013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136229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E9625E-B0AB-468D-B4D1-77DABD19663B}" type="datetime1">
              <a:rPr lang="fr-BE" smtClean="0"/>
              <a:pPr/>
              <a:t>16/12/2013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247402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5ED420-3AF8-4C83-93AF-9789E6262728}" type="datetime1">
              <a:rPr lang="fr-BE" smtClean="0"/>
              <a:pPr/>
              <a:t>16/12/2013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171308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AB2C93-9BCF-464F-A40A-D6419AD380CB}" type="datetime1">
              <a:rPr lang="fr-BE" smtClean="0"/>
              <a:pPr/>
              <a:t>16/12/2013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F44D228-E327-4F7B-AA4B-4CF9E0CE4449}" type="slidenum">
              <a:rPr lang="fr-BE" smtClean="0"/>
              <a:pPr/>
              <a:t>‹N°›</a:t>
            </a:fld>
            <a:endParaRPr lang="fr-BE"/>
          </a:p>
        </p:txBody>
      </p:sp>
    </p:spTree>
    <p:extLst>
      <p:ext uri="{BB962C8B-B14F-4D97-AF65-F5344CB8AC3E}">
        <p14:creationId xmlns:p14="http://schemas.microsoft.com/office/powerpoint/2010/main" val="257320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5825A-84E1-4275-90E0-8B41C8CD7FC7}" type="datetime1">
              <a:rPr lang="fr-BE" smtClean="0"/>
              <a:pPr/>
              <a:t>16/12/2013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4D228-E327-4F7B-AA4B-4CF9E0CE4449}" type="slidenum">
              <a:rPr lang="fr-BE" smtClean="0"/>
              <a:pPr/>
              <a:t>‹N°›</a:t>
            </a:fld>
            <a:endParaRPr lang="fr-BE"/>
          </a:p>
        </p:txBody>
      </p:sp>
    </p:spTree>
    <p:extLst>
      <p:ext uri="{BB962C8B-B14F-4D97-AF65-F5344CB8AC3E}">
        <p14:creationId xmlns:p14="http://schemas.microsoft.com/office/powerpoint/2010/main" val="121557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hyperlink" Target="http://www.avocats.be/" TargetMode="External"/><Relationship Id="rId2" Type="http://schemas.openxmlformats.org/officeDocument/2006/relationships/hyperlink" Target="http://www.fisconetplus.be" TargetMode="External"/><Relationship Id="rId1" Type="http://schemas.openxmlformats.org/officeDocument/2006/relationships/slideLayout" Target="../slideLayouts/slideLayout2.xml"/><Relationship Id="rId5" Type="http://schemas.openxmlformats.org/officeDocument/2006/relationships/hyperlink" Target="http://ec.europa.eu/taxation_customs/vies/" TargetMode="External"/><Relationship Id="rId4" Type="http://schemas.openxmlformats.org/officeDocument/2006/relationships/hyperlink" Target="mailto:tva@avocats.b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778500"/>
          </a:xfrm>
          <a:ln w="28575">
            <a:solidFill>
              <a:srgbClr val="D64020"/>
            </a:solidFill>
          </a:ln>
        </p:spPr>
        <p:txBody>
          <a:bodyPr/>
          <a:lstStyle/>
          <a:p>
            <a:pPr algn="ctr"/>
            <a:r>
              <a:rPr lang="fr-BE" cap="small" dirty="0"/>
              <a:t>Les prestations des avocats seront soumises à la TVA dès 2014</a:t>
            </a:r>
            <a:br>
              <a:rPr lang="fr-BE" cap="small" dirty="0"/>
            </a:br>
            <a:r>
              <a:rPr lang="fr-BE" cap="small" dirty="0"/>
              <a:t/>
            </a:r>
            <a:br>
              <a:rPr lang="fr-BE" cap="small" dirty="0"/>
            </a:br>
            <a:r>
              <a:rPr lang="fr-BE" cap="small" dirty="0"/>
              <a:t/>
            </a:r>
            <a:br>
              <a:rPr lang="fr-BE" cap="small" dirty="0"/>
            </a:br>
            <a:endParaRPr lang="fr-BE" dirty="0"/>
          </a:p>
        </p:txBody>
      </p:sp>
      <p:sp>
        <p:nvSpPr>
          <p:cNvPr id="3" name="Espace réservé du numéro de diapositive 2"/>
          <p:cNvSpPr>
            <a:spLocks noGrp="1"/>
          </p:cNvSpPr>
          <p:nvPr>
            <p:ph type="sldNum" sz="quarter" idx="12"/>
          </p:nvPr>
        </p:nvSpPr>
        <p:spPr/>
        <p:txBody>
          <a:bodyPr/>
          <a:lstStyle/>
          <a:p>
            <a:fld id="{EF44D228-E327-4F7B-AA4B-4CF9E0CE4449}" type="slidenum">
              <a:rPr lang="fr-BE" smtClean="0"/>
              <a:pPr/>
              <a:t>1</a:t>
            </a:fld>
            <a:endParaRPr lang="fr-BE"/>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5862" y="3374640"/>
            <a:ext cx="2200275" cy="2324484"/>
          </a:xfrm>
          <a:prstGeom prst="rect">
            <a:avLst/>
          </a:prstGeom>
        </p:spPr>
      </p:pic>
      <p:sp>
        <p:nvSpPr>
          <p:cNvPr id="5" name="ZoneTexte 4"/>
          <p:cNvSpPr txBox="1"/>
          <p:nvPr/>
        </p:nvSpPr>
        <p:spPr>
          <a:xfrm>
            <a:off x="1473200" y="6417733"/>
            <a:ext cx="4893733" cy="369332"/>
          </a:xfrm>
          <a:prstGeom prst="rect">
            <a:avLst/>
          </a:prstGeom>
          <a:noFill/>
        </p:spPr>
        <p:txBody>
          <a:bodyPr wrap="square" rtlCol="0">
            <a:spAutoFit/>
          </a:bodyPr>
          <a:lstStyle/>
          <a:p>
            <a:r>
              <a:rPr lang="fr-BE" u="sng" dirty="0" smtClean="0"/>
              <a:t>Version  Formation Liège 27/11/2013 (1)</a:t>
            </a:r>
            <a:endParaRPr lang="fr-FR" u="sng" dirty="0"/>
          </a:p>
        </p:txBody>
      </p:sp>
    </p:spTree>
    <p:extLst>
      <p:ext uri="{BB962C8B-B14F-4D97-AF65-F5344CB8AC3E}">
        <p14:creationId xmlns:p14="http://schemas.microsoft.com/office/powerpoint/2010/main" val="3993583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1.4. L’avocat </a:t>
            </a:r>
            <a:r>
              <a:rPr lang="fr-BE" sz="4000" cap="small" dirty="0">
                <a:solidFill>
                  <a:srgbClr val="D74021"/>
                </a:solidFill>
              </a:rPr>
              <a:t>va devoir apprendre à tenir compte de la TVA – exemple n°2</a:t>
            </a:r>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lgn="just">
              <a:buNone/>
            </a:pPr>
            <a:r>
              <a:rPr lang="fr-BE" cap="small" dirty="0" smtClean="0"/>
              <a:t>Conclusions</a:t>
            </a:r>
            <a:r>
              <a:rPr lang="fr-BE" dirty="0" smtClean="0"/>
              <a:t>:</a:t>
            </a:r>
            <a:endParaRPr lang="fr-BE" dirty="0"/>
          </a:p>
          <a:p>
            <a:pPr algn="just"/>
            <a:r>
              <a:rPr lang="fr-BE" dirty="0" smtClean="0"/>
              <a:t>Pour conserver la même rémunération et payer les mêmes charges, l’avocat facture 7.550 € (TVAC) en 2014 alors qu’en 2013 il ne devait facturer que 6.500 €.</a:t>
            </a:r>
            <a:endParaRPr lang="fr-BE" dirty="0"/>
          </a:p>
          <a:p>
            <a:pPr algn="just"/>
            <a:r>
              <a:rPr lang="fr-BE" dirty="0" smtClean="0"/>
              <a:t>Si le client est un assujetti avec droit à déduction total, le coût final s’élève à 6.239,67 € au lieu de 6.500 €.</a:t>
            </a:r>
          </a:p>
          <a:p>
            <a:pPr algn="just"/>
            <a:r>
              <a:rPr lang="fr-BE" dirty="0" smtClean="0"/>
              <a:t>Si le client n’est pas un assujetti ou n’a pas le droit de déduire la TVA, le coût final s’élève à 7.550€ au lieu de 6.500 €.</a:t>
            </a:r>
          </a:p>
          <a:p>
            <a:pPr lvl="1" algn="just"/>
            <a:r>
              <a:rPr lang="fr-BE" dirty="0" smtClean="0"/>
              <a:t>Pour le client non assujetti, l’opération augmente le coût de l’avocat.</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10</a:t>
            </a:fld>
            <a:endParaRPr lang="fr-BE"/>
          </a:p>
        </p:txBody>
      </p:sp>
    </p:spTree>
    <p:extLst>
      <p:ext uri="{BB962C8B-B14F-4D97-AF65-F5344CB8AC3E}">
        <p14:creationId xmlns:p14="http://schemas.microsoft.com/office/powerpoint/2010/main" val="835095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fontScale="90000"/>
          </a:bodyPr>
          <a:lstStyle/>
          <a:p>
            <a:r>
              <a:rPr lang="fr-BE" sz="4000" cap="small" dirty="0" smtClean="0">
                <a:solidFill>
                  <a:srgbClr val="D74021"/>
                </a:solidFill>
              </a:rPr>
              <a:t>1.5</a:t>
            </a:r>
            <a:r>
              <a:rPr lang="fr-BE" sz="4000" cap="small" dirty="0">
                <a:solidFill>
                  <a:srgbClr val="D74021"/>
                </a:solidFill>
              </a:rPr>
              <a:t>. Conséquences de l’introduction de la TVA</a:t>
            </a:r>
            <a:br>
              <a:rPr lang="fr-BE" sz="4000" cap="small" dirty="0">
                <a:solidFill>
                  <a:srgbClr val="D74021"/>
                </a:solidFill>
              </a:rPr>
            </a:b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endParaRPr lang="fr-BE" dirty="0"/>
          </a:p>
          <a:p>
            <a:pPr lvl="1" algn="just"/>
            <a:r>
              <a:rPr lang="fr-BE" dirty="0" smtClean="0"/>
              <a:t>Identification obligatoire à la TVA ;</a:t>
            </a:r>
          </a:p>
          <a:p>
            <a:pPr marL="457200" lvl="1" indent="0" algn="just">
              <a:buNone/>
            </a:pPr>
            <a:endParaRPr lang="fr-BE" dirty="0" smtClean="0"/>
          </a:p>
          <a:p>
            <a:pPr lvl="1" algn="just"/>
            <a:r>
              <a:rPr lang="fr-BE" dirty="0" smtClean="0"/>
              <a:t>Formalités, notamment les déclarations mensuelles ou trimestrielles ;</a:t>
            </a:r>
          </a:p>
          <a:p>
            <a:pPr marL="457200" lvl="1" indent="0" algn="just">
              <a:buNone/>
            </a:pPr>
            <a:endParaRPr lang="fr-BE" dirty="0" smtClean="0"/>
          </a:p>
          <a:p>
            <a:pPr lvl="1" algn="just"/>
            <a:r>
              <a:rPr lang="fr-BE" dirty="0" smtClean="0"/>
              <a:t>21% d’augmentation du coût de l’avocat pour les non assujettis ;</a:t>
            </a:r>
          </a:p>
          <a:p>
            <a:pPr marL="457200" lvl="1" indent="0" algn="just">
              <a:buNone/>
            </a:pPr>
            <a:endParaRPr lang="fr-BE" dirty="0" smtClean="0"/>
          </a:p>
          <a:p>
            <a:pPr lvl="1" algn="just"/>
            <a:r>
              <a:rPr lang="fr-BE" dirty="0" smtClean="0"/>
              <a:t>Droit à déduction sur les charges qui sont grevées de TVA (étant entendu que les charges habituelles d’un avocat ne sont pas grevées de TVA : loyer, secrétaire salariée, etc.).</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11</a:t>
            </a:fld>
            <a:endParaRPr lang="fr-BE"/>
          </a:p>
        </p:txBody>
      </p:sp>
    </p:spTree>
    <p:extLst>
      <p:ext uri="{BB962C8B-B14F-4D97-AF65-F5344CB8AC3E}">
        <p14:creationId xmlns:p14="http://schemas.microsoft.com/office/powerpoint/2010/main" val="1635200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1.6. Les 5 questions de la TVA</a:t>
            </a:r>
            <a:endParaRPr lang="fr-BE" sz="4000" cap="small" dirty="0">
              <a:solidFill>
                <a:srgbClr val="D74021"/>
              </a:solidFill>
            </a:endParaRPr>
          </a:p>
        </p:txBody>
      </p:sp>
      <p:graphicFrame>
        <p:nvGraphicFramePr>
          <p:cNvPr id="10" name="Espace réservé du contenu 9"/>
          <p:cNvGraphicFramePr>
            <a:graphicFrameLocks noGrp="1"/>
          </p:cNvGraphicFramePr>
          <p:nvPr>
            <p:ph idx="4294967295"/>
            <p:extLst>
              <p:ext uri="{D42A27DB-BD31-4B8C-83A1-F6EECF244321}">
                <p14:modId xmlns:p14="http://schemas.microsoft.com/office/powerpoint/2010/main" val="311363843"/>
              </p:ext>
            </p:extLst>
          </p:nvPr>
        </p:nvGraphicFramePr>
        <p:xfrm>
          <a:off x="676894" y="2133600"/>
          <a:ext cx="11245932" cy="176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lèche vers le bas 16"/>
          <p:cNvSpPr/>
          <p:nvPr/>
        </p:nvSpPr>
        <p:spPr>
          <a:xfrm>
            <a:off x="1211283"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8" name="Flèche vers le bas 17"/>
          <p:cNvSpPr/>
          <p:nvPr/>
        </p:nvSpPr>
        <p:spPr>
          <a:xfrm>
            <a:off x="376249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9" name="Flèche vers le bas 18"/>
          <p:cNvSpPr/>
          <p:nvPr/>
        </p:nvSpPr>
        <p:spPr>
          <a:xfrm>
            <a:off x="6111834"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sz="800" dirty="0"/>
          </a:p>
        </p:txBody>
      </p:sp>
      <p:sp>
        <p:nvSpPr>
          <p:cNvPr id="20" name="Flèche vers le bas 19"/>
          <p:cNvSpPr/>
          <p:nvPr/>
        </p:nvSpPr>
        <p:spPr>
          <a:xfrm>
            <a:off x="846116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1" name="Flèche vers le bas 20"/>
          <p:cNvSpPr/>
          <p:nvPr/>
        </p:nvSpPr>
        <p:spPr>
          <a:xfrm>
            <a:off x="10422576"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2" name="Flèche vers le bas 21"/>
          <p:cNvSpPr/>
          <p:nvPr/>
        </p:nvSpPr>
        <p:spPr>
          <a:xfrm>
            <a:off x="11302731"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4" name="ZoneTexte 23"/>
          <p:cNvSpPr txBox="1"/>
          <p:nvPr/>
        </p:nvSpPr>
        <p:spPr>
          <a:xfrm>
            <a:off x="1615044" y="4589813"/>
            <a:ext cx="1993788" cy="307777"/>
          </a:xfrm>
          <a:prstGeom prst="rect">
            <a:avLst/>
          </a:prstGeom>
          <a:noFill/>
        </p:spPr>
        <p:txBody>
          <a:bodyPr wrap="square" rtlCol="0">
            <a:spAutoFit/>
          </a:bodyPr>
          <a:lstStyle/>
          <a:p>
            <a:r>
              <a:rPr lang="fr-BE" sz="1400" dirty="0" smtClean="0"/>
              <a:t>Non</a:t>
            </a:r>
            <a:endParaRPr lang="fr-BE" sz="1400" dirty="0"/>
          </a:p>
        </p:txBody>
      </p:sp>
      <p:sp>
        <p:nvSpPr>
          <p:cNvPr id="25" name="ZoneTexte 24"/>
          <p:cNvSpPr txBox="1"/>
          <p:nvPr/>
        </p:nvSpPr>
        <p:spPr>
          <a:xfrm>
            <a:off x="4166260" y="4589813"/>
            <a:ext cx="1945574" cy="307777"/>
          </a:xfrm>
          <a:prstGeom prst="rect">
            <a:avLst/>
          </a:prstGeom>
          <a:noFill/>
        </p:spPr>
        <p:txBody>
          <a:bodyPr wrap="square" rtlCol="0">
            <a:spAutoFit/>
          </a:bodyPr>
          <a:lstStyle/>
          <a:p>
            <a:r>
              <a:rPr lang="fr-BE" sz="1400" dirty="0" smtClean="0"/>
              <a:t>Non</a:t>
            </a:r>
            <a:endParaRPr lang="fr-BE" sz="1400" dirty="0"/>
          </a:p>
        </p:txBody>
      </p:sp>
      <p:sp>
        <p:nvSpPr>
          <p:cNvPr id="26" name="ZoneTexte 25"/>
          <p:cNvSpPr txBox="1"/>
          <p:nvPr/>
        </p:nvSpPr>
        <p:spPr>
          <a:xfrm>
            <a:off x="6515595" y="4589813"/>
            <a:ext cx="1945574" cy="307777"/>
          </a:xfrm>
          <a:prstGeom prst="rect">
            <a:avLst/>
          </a:prstGeom>
          <a:noFill/>
        </p:spPr>
        <p:txBody>
          <a:bodyPr wrap="square" rtlCol="0">
            <a:spAutoFit/>
          </a:bodyPr>
          <a:lstStyle/>
          <a:p>
            <a:r>
              <a:rPr lang="fr-BE" sz="1400" dirty="0" smtClean="0"/>
              <a:t>Hors Belgique</a:t>
            </a:r>
            <a:endParaRPr lang="fr-BE" sz="1400" dirty="0"/>
          </a:p>
        </p:txBody>
      </p:sp>
      <p:sp>
        <p:nvSpPr>
          <p:cNvPr id="27" name="ZoneTexte 26"/>
          <p:cNvSpPr txBox="1"/>
          <p:nvPr/>
        </p:nvSpPr>
        <p:spPr>
          <a:xfrm>
            <a:off x="8864930" y="4589813"/>
            <a:ext cx="1945574" cy="307777"/>
          </a:xfrm>
          <a:prstGeom prst="rect">
            <a:avLst/>
          </a:prstGeom>
          <a:noFill/>
        </p:spPr>
        <p:txBody>
          <a:bodyPr wrap="square" rtlCol="0">
            <a:spAutoFit/>
          </a:bodyPr>
          <a:lstStyle/>
          <a:p>
            <a:r>
              <a:rPr lang="fr-BE" sz="1400" dirty="0" smtClean="0"/>
              <a:t>Oui</a:t>
            </a:r>
            <a:endParaRPr lang="fr-BE" sz="1400" dirty="0"/>
          </a:p>
        </p:txBody>
      </p:sp>
      <p:grpSp>
        <p:nvGrpSpPr>
          <p:cNvPr id="28" name="Groupe 27"/>
          <p:cNvGrpSpPr/>
          <p:nvPr/>
        </p:nvGrpSpPr>
        <p:grpSpPr>
          <a:xfrm>
            <a:off x="719328" y="5586865"/>
            <a:ext cx="8814816" cy="1021359"/>
            <a:chOff x="5491" y="370073"/>
            <a:chExt cx="1702265" cy="1021359"/>
          </a:xfrm>
        </p:grpSpPr>
        <p:sp>
          <p:nvSpPr>
            <p:cNvPr id="29" name="Rectangle à coins arrondis 28"/>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t>Pas de TVA belge</a:t>
              </a:r>
              <a:endParaRPr lang="fr-BE" sz="1900" kern="1200" dirty="0"/>
            </a:p>
          </p:txBody>
        </p:sp>
      </p:grpSp>
      <p:grpSp>
        <p:nvGrpSpPr>
          <p:cNvPr id="31" name="Groupe 30"/>
          <p:cNvGrpSpPr/>
          <p:nvPr/>
        </p:nvGrpSpPr>
        <p:grpSpPr>
          <a:xfrm>
            <a:off x="9689052" y="5616780"/>
            <a:ext cx="1339613" cy="1021359"/>
            <a:chOff x="5491" y="370073"/>
            <a:chExt cx="1702265" cy="1021359"/>
          </a:xfrm>
        </p:grpSpPr>
        <p:sp>
          <p:nvSpPr>
            <p:cNvPr id="32" name="Rectangle à coins arrondis 31"/>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600" dirty="0">
                  <a:ln w="0"/>
                  <a:solidFill>
                    <a:schemeClr val="accent1"/>
                  </a:solidFill>
                  <a:effectLst>
                    <a:outerShdw blurRad="38100" dist="25400" dir="5400000" algn="ctr" rotWithShape="0">
                      <a:srgbClr val="6E747A">
                        <a:alpha val="43000"/>
                      </a:srgbClr>
                    </a:outerShdw>
                  </a:effectLst>
                </a:rPr>
                <a:t>A</a:t>
              </a:r>
              <a:r>
                <a:rPr lang="fr-BE" sz="1600" dirty="0" smtClean="0">
                  <a:ln w="0"/>
                  <a:solidFill>
                    <a:schemeClr val="accent1"/>
                  </a:solidFill>
                  <a:effectLst>
                    <a:outerShdw blurRad="38100" dist="25400" dir="5400000" algn="ctr" rotWithShape="0">
                      <a:srgbClr val="6E747A">
                        <a:alpha val="43000"/>
                      </a:srgbClr>
                    </a:outerShdw>
                  </a:effectLst>
                </a:rPr>
                <a:t>vocat </a:t>
              </a:r>
              <a:endParaRPr lang="fr-BE" sz="1600" kern="1200" dirty="0"/>
            </a:p>
          </p:txBody>
        </p:sp>
      </p:grpSp>
      <p:grpSp>
        <p:nvGrpSpPr>
          <p:cNvPr id="34" name="Groupe 33"/>
          <p:cNvGrpSpPr/>
          <p:nvPr/>
        </p:nvGrpSpPr>
        <p:grpSpPr>
          <a:xfrm>
            <a:off x="11042871" y="5616780"/>
            <a:ext cx="926897" cy="1021359"/>
            <a:chOff x="5491" y="370073"/>
            <a:chExt cx="1702265" cy="1021359"/>
          </a:xfrm>
        </p:grpSpPr>
        <p:sp>
          <p:nvSpPr>
            <p:cNvPr id="35" name="Rectangle à coins arrondis 34"/>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 name="Rectangle 35"/>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ln w="0"/>
                  <a:solidFill>
                    <a:schemeClr val="accent1"/>
                  </a:solidFill>
                  <a:effectLst>
                    <a:outerShdw blurRad="38100" dist="25400" dir="5400000" algn="ctr" rotWithShape="0">
                      <a:srgbClr val="6E747A">
                        <a:alpha val="43000"/>
                      </a:srgbClr>
                    </a:outerShdw>
                  </a:effectLst>
                </a:rPr>
                <a:t>Client</a:t>
              </a:r>
              <a:endParaRPr lang="fr-BE" sz="1900" kern="1200" dirty="0">
                <a:ln w="0"/>
                <a:solidFill>
                  <a:schemeClr val="accent1"/>
                </a:solidFill>
                <a:effectLst>
                  <a:outerShdw blurRad="38100" dist="25400" dir="5400000" algn="ctr" rotWithShape="0">
                    <a:srgbClr val="6E747A">
                      <a:alpha val="43000"/>
                    </a:srgbClr>
                  </a:outerShdw>
                </a:effectLst>
              </a:endParaRPr>
            </a:p>
          </p:txBody>
        </p:sp>
      </p:grpSp>
      <p:sp>
        <p:nvSpPr>
          <p:cNvPr id="3" name="Espace réservé du numéro de diapositive 2"/>
          <p:cNvSpPr>
            <a:spLocks noGrp="1"/>
          </p:cNvSpPr>
          <p:nvPr>
            <p:ph type="sldNum" sz="quarter" idx="4294967295"/>
          </p:nvPr>
        </p:nvSpPr>
        <p:spPr>
          <a:xfrm>
            <a:off x="8610600" y="6356350"/>
            <a:ext cx="2743200" cy="365125"/>
          </a:xfrm>
        </p:spPr>
        <p:txBody>
          <a:bodyPr/>
          <a:lstStyle/>
          <a:p>
            <a:fld id="{E33BA543-C8B3-4C91-8A3D-FB821E3AC790}" type="slidenum">
              <a:rPr lang="fr-BE" smtClean="0"/>
              <a:pPr/>
              <a:t>12</a:t>
            </a:fld>
            <a:endParaRPr lang="fr-BE"/>
          </a:p>
        </p:txBody>
      </p:sp>
    </p:spTree>
    <p:extLst>
      <p:ext uri="{BB962C8B-B14F-4D97-AF65-F5344CB8AC3E}">
        <p14:creationId xmlns:p14="http://schemas.microsoft.com/office/powerpoint/2010/main" val="2164586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12570" y="1362393"/>
            <a:ext cx="9144000" cy="2387600"/>
          </a:xfrm>
        </p:spPr>
        <p:txBody>
          <a:bodyPr/>
          <a:lstStyle/>
          <a:p>
            <a:r>
              <a:rPr lang="fr-BE" b="1" cap="small" dirty="0" smtClean="0">
                <a:solidFill>
                  <a:srgbClr val="D74021"/>
                </a:solidFill>
              </a:rPr>
              <a:t>2. Les assujettis</a:t>
            </a:r>
            <a:endParaRPr lang="fr-BE" b="1" cap="small" dirty="0">
              <a:solidFill>
                <a:srgbClr val="D74021"/>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13</a:t>
            </a:fld>
            <a:endParaRPr lang="fr-BE"/>
          </a:p>
        </p:txBody>
      </p:sp>
    </p:spTree>
    <p:extLst>
      <p:ext uri="{BB962C8B-B14F-4D97-AF65-F5344CB8AC3E}">
        <p14:creationId xmlns:p14="http://schemas.microsoft.com/office/powerpoint/2010/main" val="2055867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2.1. Les assujettis</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85000" lnSpcReduction="10000"/>
          </a:bodyPr>
          <a:lstStyle/>
          <a:p>
            <a:pPr algn="just"/>
            <a:r>
              <a:rPr lang="fr-BE" dirty="0" smtClean="0"/>
              <a:t>Définition (article 4 CTVA) :</a:t>
            </a:r>
          </a:p>
          <a:p>
            <a:pPr marL="0" indent="0" algn="just">
              <a:buNone/>
            </a:pPr>
            <a:r>
              <a:rPr lang="fr-FR" i="1" dirty="0" smtClean="0"/>
              <a:t>"Est un assujetti quiconque effectue, dans l'exercice d'une activité économique, d'une manière habituelle et indépendante, à titre principal ou à titre d'appoint, avec ou sans esprit de lucre, des livraisons de biens ou des prestations de services visées par le présent Code, quel que soit le lieu où s'exerce l'activité économique".</a:t>
            </a:r>
          </a:p>
          <a:p>
            <a:pPr algn="just"/>
            <a:endParaRPr lang="fr-BE" dirty="0" smtClean="0"/>
          </a:p>
          <a:p>
            <a:pPr lvl="1" algn="just"/>
            <a:r>
              <a:rPr lang="fr-BE" dirty="0" smtClean="0"/>
              <a:t>Quiconque ;</a:t>
            </a:r>
          </a:p>
          <a:p>
            <a:pPr lvl="1" algn="just"/>
            <a:r>
              <a:rPr lang="fr-BE" dirty="0" smtClean="0"/>
              <a:t>Dans une activité économique ;</a:t>
            </a:r>
          </a:p>
          <a:p>
            <a:pPr lvl="1" algn="just"/>
            <a:r>
              <a:rPr lang="fr-BE" dirty="0" smtClean="0"/>
              <a:t>Effectue des livraisons de biens ou prestations de services ;</a:t>
            </a:r>
          </a:p>
          <a:p>
            <a:pPr lvl="1" algn="just"/>
            <a:r>
              <a:rPr lang="fr-BE" dirty="0" smtClean="0"/>
              <a:t>D’une manière habituelle ;</a:t>
            </a:r>
          </a:p>
          <a:p>
            <a:pPr lvl="1" algn="just"/>
            <a:r>
              <a:rPr lang="fr-BE" dirty="0" smtClean="0"/>
              <a:t>D’une manière indépendante.</a:t>
            </a:r>
          </a:p>
          <a:p>
            <a:pPr lvl="1" algn="just"/>
            <a:endParaRPr lang="fr-BE" dirty="0"/>
          </a:p>
          <a:p>
            <a:pPr lvl="1" algn="just"/>
            <a:r>
              <a:rPr lang="fr-BE" dirty="0" smtClean="0"/>
              <a:t>Avec ou sans esprit de lucre, à titre principal ou à titre d’appoint, peu importe l’endroit.</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14</a:t>
            </a:fld>
            <a:endParaRPr lang="fr-BE"/>
          </a:p>
        </p:txBody>
      </p:sp>
    </p:spTree>
    <p:extLst>
      <p:ext uri="{BB962C8B-B14F-4D97-AF65-F5344CB8AC3E}">
        <p14:creationId xmlns:p14="http://schemas.microsoft.com/office/powerpoint/2010/main" val="2198822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74021"/>
                </a:solidFill>
              </a:rPr>
              <a:t>2.1. Les assujettis</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15</a:t>
            </a:fld>
            <a:endParaRPr lang="fr-BE"/>
          </a:p>
        </p:txBody>
      </p:sp>
      <p:sp>
        <p:nvSpPr>
          <p:cNvPr id="14" name="Ellipse 13"/>
          <p:cNvSpPr/>
          <p:nvPr/>
        </p:nvSpPr>
        <p:spPr>
          <a:xfrm>
            <a:off x="6036539" y="1581058"/>
            <a:ext cx="4842132" cy="4775292"/>
          </a:xfrm>
          <a:prstGeom prst="ellipse">
            <a:avLst/>
          </a:prstGeom>
          <a:ln>
            <a:solidFill>
              <a:srgbClr val="D6402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sp>
        <p:nvSpPr>
          <p:cNvPr id="15" name="Ellipse 14"/>
          <p:cNvSpPr/>
          <p:nvPr/>
        </p:nvSpPr>
        <p:spPr>
          <a:xfrm>
            <a:off x="137871" y="1573478"/>
            <a:ext cx="5002197" cy="4900083"/>
          </a:xfrm>
          <a:prstGeom prst="ellipse">
            <a:avLst/>
          </a:prstGeom>
          <a:ln>
            <a:solidFill>
              <a:srgbClr val="D7402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BE" dirty="0"/>
          </a:p>
        </p:txBody>
      </p:sp>
      <p:sp>
        <p:nvSpPr>
          <p:cNvPr id="16" name="ZoneTexte 15"/>
          <p:cNvSpPr txBox="1"/>
          <p:nvPr/>
        </p:nvSpPr>
        <p:spPr>
          <a:xfrm>
            <a:off x="1302228" y="1945486"/>
            <a:ext cx="3147388" cy="461665"/>
          </a:xfrm>
          <a:prstGeom prst="rect">
            <a:avLst/>
          </a:prstGeom>
          <a:noFill/>
        </p:spPr>
        <p:txBody>
          <a:bodyPr wrap="square" rtlCol="0">
            <a:spAutoFit/>
          </a:bodyPr>
          <a:lstStyle/>
          <a:p>
            <a:pPr algn="ctr"/>
            <a:r>
              <a:rPr lang="fr-BE" sz="2400" b="1" dirty="0" smtClean="0"/>
              <a:t>Assujettis</a:t>
            </a:r>
            <a:endParaRPr lang="fr-BE" sz="2400" b="1" dirty="0"/>
          </a:p>
        </p:txBody>
      </p:sp>
      <p:sp>
        <p:nvSpPr>
          <p:cNvPr id="17" name="ZoneTexte 16"/>
          <p:cNvSpPr txBox="1"/>
          <p:nvPr/>
        </p:nvSpPr>
        <p:spPr>
          <a:xfrm>
            <a:off x="7102610" y="1945487"/>
            <a:ext cx="2709990" cy="461665"/>
          </a:xfrm>
          <a:prstGeom prst="rect">
            <a:avLst/>
          </a:prstGeom>
          <a:noFill/>
        </p:spPr>
        <p:txBody>
          <a:bodyPr wrap="square" rtlCol="0">
            <a:spAutoFit/>
          </a:bodyPr>
          <a:lstStyle/>
          <a:p>
            <a:pPr algn="ctr"/>
            <a:r>
              <a:rPr lang="fr-BE" sz="2400" b="1" dirty="0" smtClean="0"/>
              <a:t>Hors champ</a:t>
            </a:r>
            <a:endParaRPr lang="fr-BE" sz="2400" b="1" dirty="0"/>
          </a:p>
        </p:txBody>
      </p:sp>
      <p:sp>
        <p:nvSpPr>
          <p:cNvPr id="18" name="Rectangle 17"/>
          <p:cNvSpPr/>
          <p:nvPr/>
        </p:nvSpPr>
        <p:spPr>
          <a:xfrm>
            <a:off x="1116823" y="3992416"/>
            <a:ext cx="1355444" cy="163457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fr-BE"/>
          </a:p>
        </p:txBody>
      </p:sp>
      <p:sp>
        <p:nvSpPr>
          <p:cNvPr id="6" name="ZoneTexte 5"/>
          <p:cNvSpPr txBox="1"/>
          <p:nvPr/>
        </p:nvSpPr>
        <p:spPr>
          <a:xfrm>
            <a:off x="2472267" y="2776483"/>
            <a:ext cx="1917160" cy="2862323"/>
          </a:xfrm>
          <a:prstGeom prst="rect">
            <a:avLst/>
          </a:prstGeom>
          <a:noFill/>
        </p:spPr>
        <p:txBody>
          <a:bodyPr wrap="square" rtlCol="0">
            <a:spAutoFit/>
          </a:bodyPr>
          <a:lstStyle/>
          <a:p>
            <a:endParaRPr lang="fr-BE" dirty="0" smtClean="0"/>
          </a:p>
          <a:p>
            <a:pPr marL="285750" indent="-285750" algn="just">
              <a:buFontTx/>
              <a:buChar char="-"/>
            </a:pPr>
            <a:r>
              <a:rPr lang="fr-BE" dirty="0" smtClean="0"/>
              <a:t>Avocat en personne physique</a:t>
            </a:r>
          </a:p>
          <a:p>
            <a:pPr algn="just"/>
            <a:r>
              <a:rPr lang="fr-BE" dirty="0" smtClean="0"/>
              <a:t>- Collaborateur</a:t>
            </a:r>
          </a:p>
          <a:p>
            <a:pPr algn="just"/>
            <a:r>
              <a:rPr lang="fr-BE" dirty="0" smtClean="0"/>
              <a:t>- Stagiaire</a:t>
            </a:r>
          </a:p>
          <a:p>
            <a:pPr algn="just"/>
            <a:r>
              <a:rPr lang="fr-BE" dirty="0" smtClean="0"/>
              <a:t>- Curateur</a:t>
            </a:r>
          </a:p>
          <a:p>
            <a:pPr algn="just"/>
            <a:r>
              <a:rPr lang="fr-BE" dirty="0" smtClean="0"/>
              <a:t>- Arbitre</a:t>
            </a:r>
          </a:p>
          <a:p>
            <a:pPr algn="just"/>
            <a:r>
              <a:rPr lang="fr-BE" dirty="0" smtClean="0"/>
              <a:t>- Etc.</a:t>
            </a:r>
          </a:p>
          <a:p>
            <a:endParaRPr lang="fr-BE" dirty="0"/>
          </a:p>
        </p:txBody>
      </p:sp>
      <p:sp>
        <p:nvSpPr>
          <p:cNvPr id="22" name="ZoneTexte 21"/>
          <p:cNvSpPr txBox="1"/>
          <p:nvPr/>
        </p:nvSpPr>
        <p:spPr>
          <a:xfrm>
            <a:off x="7062268" y="3031284"/>
            <a:ext cx="2919932" cy="2308324"/>
          </a:xfrm>
          <a:prstGeom prst="rect">
            <a:avLst/>
          </a:prstGeom>
          <a:noFill/>
        </p:spPr>
        <p:txBody>
          <a:bodyPr wrap="square" rtlCol="0">
            <a:spAutoFit/>
          </a:bodyPr>
          <a:lstStyle/>
          <a:p>
            <a:pPr marL="285750" indent="-285750">
              <a:buFontTx/>
              <a:buChar char="-"/>
            </a:pPr>
            <a:r>
              <a:rPr lang="fr-BE" dirty="0" smtClean="0"/>
              <a:t>OBFG, OVB, Ordre locaux</a:t>
            </a:r>
          </a:p>
          <a:p>
            <a:pPr marL="285750" indent="-285750">
              <a:buFontTx/>
              <a:buChar char="-"/>
            </a:pPr>
            <a:r>
              <a:rPr lang="fr-BE" dirty="0" smtClean="0"/>
              <a:t>BAJ et CAJ</a:t>
            </a:r>
          </a:p>
          <a:p>
            <a:pPr marL="285750" indent="-285750">
              <a:buFontTx/>
              <a:buChar char="-"/>
            </a:pPr>
            <a:r>
              <a:rPr lang="fr-BE" dirty="0" smtClean="0"/>
              <a:t>Personne physique mandataire de société</a:t>
            </a:r>
          </a:p>
          <a:p>
            <a:pPr marL="285750" indent="-285750">
              <a:buFontTx/>
              <a:buChar char="-"/>
            </a:pPr>
            <a:r>
              <a:rPr lang="fr-BE" dirty="0" smtClean="0"/>
              <a:t>Magistrats suppléants</a:t>
            </a:r>
          </a:p>
          <a:p>
            <a:pPr marL="285750" indent="-285750">
              <a:buFontTx/>
              <a:buChar char="-"/>
            </a:pPr>
            <a:r>
              <a:rPr lang="fr-BE" dirty="0" smtClean="0"/>
              <a:t>Mandataires de l’OBFG, </a:t>
            </a:r>
          </a:p>
          <a:p>
            <a:pPr marL="285750" indent="-285750">
              <a:buFontTx/>
              <a:buChar char="-"/>
            </a:pPr>
            <a:r>
              <a:rPr lang="fr-BE" dirty="0" smtClean="0"/>
              <a:t>OVB ou des ordres locaux`</a:t>
            </a:r>
          </a:p>
          <a:p>
            <a:pPr marL="285750" indent="-285750">
              <a:buFontTx/>
              <a:buChar char="-"/>
            </a:pPr>
            <a:r>
              <a:rPr lang="fr-BE" dirty="0" smtClean="0"/>
              <a:t>Etc.</a:t>
            </a:r>
          </a:p>
        </p:txBody>
      </p:sp>
      <p:sp>
        <p:nvSpPr>
          <p:cNvPr id="3" name="ZoneTexte 2"/>
          <p:cNvSpPr txBox="1"/>
          <p:nvPr/>
        </p:nvSpPr>
        <p:spPr>
          <a:xfrm>
            <a:off x="1116823" y="4521200"/>
            <a:ext cx="1355444" cy="369332"/>
          </a:xfrm>
          <a:prstGeom prst="rect">
            <a:avLst/>
          </a:prstGeom>
          <a:noFill/>
        </p:spPr>
        <p:txBody>
          <a:bodyPr wrap="square" rtlCol="0">
            <a:spAutoFit/>
          </a:bodyPr>
          <a:lstStyle/>
          <a:p>
            <a:r>
              <a:rPr lang="fr-BE" dirty="0" smtClean="0"/>
              <a:t>Exemptions</a:t>
            </a:r>
            <a:endParaRPr lang="fr-BE" dirty="0"/>
          </a:p>
        </p:txBody>
      </p:sp>
    </p:spTree>
    <p:extLst>
      <p:ext uri="{BB962C8B-B14F-4D97-AF65-F5344CB8AC3E}">
        <p14:creationId xmlns:p14="http://schemas.microsoft.com/office/powerpoint/2010/main" val="682069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2.2. Les assujettis et les non-assujettis </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77500" lnSpcReduction="20000"/>
          </a:bodyPr>
          <a:lstStyle/>
          <a:p>
            <a:pPr algn="just"/>
            <a:endParaRPr lang="fr-FR" u="sng" dirty="0" smtClean="0"/>
          </a:p>
          <a:p>
            <a:pPr marL="514350" indent="-514350" algn="just">
              <a:buFont typeface="+mj-lt"/>
              <a:buAutoNum type="arabicPeriod"/>
            </a:pPr>
            <a:r>
              <a:rPr lang="fr-FR" sz="3600" b="1" u="sng" dirty="0" smtClean="0">
                <a:solidFill>
                  <a:srgbClr val="FF0000"/>
                </a:solidFill>
              </a:rPr>
              <a:t>L’avocat – personne physique</a:t>
            </a:r>
          </a:p>
          <a:p>
            <a:pPr marL="0" indent="0" algn="just">
              <a:buNone/>
            </a:pPr>
            <a:endParaRPr lang="fr-FR" b="1" u="sng" dirty="0"/>
          </a:p>
          <a:p>
            <a:pPr algn="just"/>
            <a:r>
              <a:rPr lang="fr-FR" u="sng" dirty="0" smtClean="0"/>
              <a:t>Avocat en personne physique travaillant ‘en solo’ </a:t>
            </a:r>
            <a:r>
              <a:rPr lang="fr-FR" dirty="0" smtClean="0"/>
              <a:t>: assujetti</a:t>
            </a:r>
          </a:p>
          <a:p>
            <a:pPr algn="just"/>
            <a:r>
              <a:rPr lang="fr-BE" u="sng" dirty="0"/>
              <a:t>Avocats collaborateurs</a:t>
            </a:r>
          </a:p>
          <a:p>
            <a:pPr lvl="1" algn="just"/>
            <a:r>
              <a:rPr lang="fr-BE" dirty="0"/>
              <a:t>Percevant uniquement, ou non, des honoraires du cabinet: asujettis</a:t>
            </a:r>
          </a:p>
          <a:p>
            <a:pPr lvl="1" algn="just"/>
            <a:r>
              <a:rPr lang="fr-BE" dirty="0"/>
              <a:t>Remarque - Point 14 de la circulaire : les prestations des avocats collaborateurs sont exemptés de TVA lorsqu’ils travaillent, pour le cabinet, dans des dossiers exonérés de TVA pour une cause sociale (ex: médiation de dettes), mais l’administration exige le détail des prestations (</a:t>
            </a:r>
            <a:r>
              <a:rPr lang="fr-BE" i="1" dirty="0"/>
              <a:t>time-sheet</a:t>
            </a:r>
            <a:r>
              <a:rPr lang="fr-BE" dirty="0"/>
              <a:t>) et la preuve du travail réalisé dans les dossiers exemptés.</a:t>
            </a:r>
          </a:p>
          <a:p>
            <a:pPr algn="just"/>
            <a:r>
              <a:rPr lang="fr-BE" u="sng" dirty="0"/>
              <a:t>Avocats stagiaires</a:t>
            </a:r>
          </a:p>
          <a:p>
            <a:pPr lvl="1" algn="just"/>
            <a:r>
              <a:rPr lang="fr-BE" dirty="0"/>
              <a:t>Percevant uniquement, ou non, des honoraires de son patron de stage: assujettis</a:t>
            </a:r>
          </a:p>
          <a:p>
            <a:pPr lvl="1" algn="just"/>
            <a:r>
              <a:rPr lang="fr-BE" dirty="0"/>
              <a:t>Disposant d’une clientèle personnelle ou non : assujettis</a:t>
            </a:r>
          </a:p>
          <a:p>
            <a:pPr lvl="1" algn="just"/>
            <a:r>
              <a:rPr lang="fr-BE" dirty="0"/>
              <a:t>Possibilité d’appliquer la tolérance du point 14 de la circulaire, c’est à dire l’exemption du travail effectué dans des dossiers exemptés, pour les </a:t>
            </a:r>
            <a:r>
              <a:rPr lang="fr-BE" dirty="0" smtClean="0"/>
              <a:t>stagiaires</a:t>
            </a:r>
            <a:endParaRPr lang="fr-BE" dirty="0"/>
          </a:p>
          <a:p>
            <a:pPr lvl="1" algn="just"/>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16</a:t>
            </a:fld>
            <a:endParaRPr lang="fr-BE"/>
          </a:p>
        </p:txBody>
      </p:sp>
    </p:spTree>
    <p:extLst>
      <p:ext uri="{BB962C8B-B14F-4D97-AF65-F5344CB8AC3E}">
        <p14:creationId xmlns:p14="http://schemas.microsoft.com/office/powerpoint/2010/main" val="1208724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2.2. Les assujettis et les non-assujettis </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77500" lnSpcReduction="20000"/>
          </a:bodyPr>
          <a:lstStyle/>
          <a:p>
            <a:pPr marL="514350" indent="-514350" algn="just">
              <a:buFont typeface="+mj-lt"/>
              <a:buAutoNum type="arabicPeriod" startAt="2"/>
            </a:pPr>
            <a:r>
              <a:rPr lang="fr-FR" sz="3300" b="1" u="sng" dirty="0">
                <a:solidFill>
                  <a:srgbClr val="FF0000"/>
                </a:solidFill>
              </a:rPr>
              <a:t>L’avocat – </a:t>
            </a:r>
            <a:r>
              <a:rPr lang="fr-FR" sz="3300" b="1" u="sng" dirty="0" smtClean="0">
                <a:solidFill>
                  <a:srgbClr val="FF0000"/>
                </a:solidFill>
              </a:rPr>
              <a:t>association de frais </a:t>
            </a:r>
            <a:endParaRPr lang="fr-FR" sz="3300" b="1" u="sng" dirty="0">
              <a:solidFill>
                <a:srgbClr val="FF0000"/>
              </a:solidFill>
            </a:endParaRPr>
          </a:p>
          <a:p>
            <a:pPr marL="0" indent="0" algn="just">
              <a:buNone/>
            </a:pPr>
            <a:endParaRPr lang="fr-FR" u="sng" dirty="0" smtClean="0"/>
          </a:p>
          <a:p>
            <a:pPr algn="just"/>
            <a:r>
              <a:rPr lang="fr-FR" u="sng" dirty="0"/>
              <a:t>C</a:t>
            </a:r>
            <a:r>
              <a:rPr lang="fr-FR" u="sng" dirty="0" smtClean="0"/>
              <a:t>abinet d’avocats en association de frais (point 7 de la circulaire)</a:t>
            </a:r>
          </a:p>
          <a:p>
            <a:pPr lvl="1" algn="just"/>
            <a:r>
              <a:rPr lang="fr-FR" dirty="0" smtClean="0"/>
              <a:t>sans personnalité </a:t>
            </a:r>
            <a:r>
              <a:rPr lang="fr-FR" dirty="0"/>
              <a:t>juridique: </a:t>
            </a:r>
            <a:r>
              <a:rPr lang="fr-FR" dirty="0" smtClean="0"/>
              <a:t>assujetti</a:t>
            </a:r>
            <a:endParaRPr lang="fr-FR" dirty="0"/>
          </a:p>
          <a:p>
            <a:pPr algn="just"/>
            <a:r>
              <a:rPr lang="fr-BE" u="sng" dirty="0"/>
              <a:t>Avocats en </a:t>
            </a:r>
            <a:r>
              <a:rPr lang="fr-BE" u="sng" dirty="0" smtClean="0"/>
              <a:t>association </a:t>
            </a:r>
            <a:r>
              <a:rPr lang="fr-BE" u="sng" dirty="0"/>
              <a:t>de frais </a:t>
            </a:r>
            <a:r>
              <a:rPr lang="fr-BE" b="1" u="sng" dirty="0" smtClean="0"/>
              <a:t>agissant sous</a:t>
            </a:r>
            <a:r>
              <a:rPr lang="fr-BE" u="sng" dirty="0" smtClean="0"/>
              <a:t> </a:t>
            </a:r>
            <a:r>
              <a:rPr lang="fr-BE" u="sng" dirty="0"/>
              <a:t>une </a:t>
            </a:r>
            <a:r>
              <a:rPr lang="fr-BE" u="sng" dirty="0">
                <a:solidFill>
                  <a:srgbClr val="FF0000"/>
                </a:solidFill>
              </a:rPr>
              <a:t>dénomination commune </a:t>
            </a:r>
            <a:r>
              <a:rPr lang="fr-BE" u="sng" dirty="0"/>
              <a:t>(point 7 </a:t>
            </a:r>
            <a:r>
              <a:rPr lang="fr-BE" u="sng" dirty="0" smtClean="0"/>
              <a:t>alinéa 1 de </a:t>
            </a:r>
            <a:r>
              <a:rPr lang="fr-BE" u="sng" dirty="0"/>
              <a:t>la circulaire)</a:t>
            </a:r>
          </a:p>
          <a:p>
            <a:pPr lvl="1" algn="just"/>
            <a:r>
              <a:rPr lang="fr-BE" dirty="0" smtClean="0"/>
              <a:t>L’association de frais elle-même</a:t>
            </a:r>
            <a:r>
              <a:rPr lang="fr-BE" dirty="0"/>
              <a:t>: </a:t>
            </a:r>
            <a:r>
              <a:rPr lang="fr-BE" dirty="0" smtClean="0"/>
              <a:t> assujetti avec droit à déduction</a:t>
            </a:r>
          </a:p>
          <a:p>
            <a:pPr lvl="1" algn="just"/>
            <a:r>
              <a:rPr lang="fr-BE" dirty="0" smtClean="0"/>
              <a:t> Les </a:t>
            </a:r>
            <a:r>
              <a:rPr lang="fr-BE" dirty="0"/>
              <a:t>avocats membres </a:t>
            </a:r>
            <a:r>
              <a:rPr lang="fr-BE" dirty="0" smtClean="0"/>
              <a:t>de l’association  </a:t>
            </a:r>
            <a:r>
              <a:rPr lang="fr-BE" dirty="0"/>
              <a:t>: </a:t>
            </a:r>
            <a:r>
              <a:rPr lang="fr-BE" dirty="0" smtClean="0"/>
              <a:t>en principe assujettis mais non-assujettis </a:t>
            </a:r>
            <a:r>
              <a:rPr lang="fr-BE" dirty="0"/>
              <a:t>(tolérance possible des points </a:t>
            </a:r>
            <a:r>
              <a:rPr lang="fr-BE" dirty="0" smtClean="0"/>
              <a:t>10 </a:t>
            </a:r>
            <a:r>
              <a:rPr lang="fr-BE" dirty="0"/>
              <a:t>à 12 de la circulaire</a:t>
            </a:r>
            <a:r>
              <a:rPr lang="fr-BE" dirty="0" smtClean="0"/>
              <a:t>)</a:t>
            </a:r>
            <a:endParaRPr lang="fr-BE" dirty="0"/>
          </a:p>
          <a:p>
            <a:pPr algn="just"/>
            <a:r>
              <a:rPr lang="fr-BE" u="sng" dirty="0"/>
              <a:t>Avocats en </a:t>
            </a:r>
            <a:r>
              <a:rPr lang="fr-BE" u="sng" dirty="0" smtClean="0"/>
              <a:t>association </a:t>
            </a:r>
            <a:r>
              <a:rPr lang="fr-BE" u="sng" dirty="0"/>
              <a:t>de frais </a:t>
            </a:r>
            <a:r>
              <a:rPr lang="fr-BE" b="1" u="sng" dirty="0" smtClean="0"/>
              <a:t>n’agissant pas</a:t>
            </a:r>
            <a:r>
              <a:rPr lang="fr-BE" u="sng" dirty="0" smtClean="0"/>
              <a:t> sous  </a:t>
            </a:r>
            <a:r>
              <a:rPr lang="fr-BE" u="sng" dirty="0">
                <a:solidFill>
                  <a:srgbClr val="FF0000"/>
                </a:solidFill>
              </a:rPr>
              <a:t>dénomination commune </a:t>
            </a:r>
            <a:r>
              <a:rPr lang="fr-BE" u="sng" dirty="0"/>
              <a:t>(point 7, al</a:t>
            </a:r>
            <a:r>
              <a:rPr lang="fr-BE" u="sng" dirty="0" smtClean="0"/>
              <a:t>. 2 </a:t>
            </a:r>
            <a:r>
              <a:rPr lang="fr-BE" u="sng" dirty="0"/>
              <a:t>de la circulaire)</a:t>
            </a:r>
          </a:p>
          <a:p>
            <a:pPr lvl="1" algn="just"/>
            <a:r>
              <a:rPr lang="fr-BE" dirty="0" smtClean="0"/>
              <a:t>Le </a:t>
            </a:r>
            <a:r>
              <a:rPr lang="fr-BE" dirty="0"/>
              <a:t>groupement lui-même : </a:t>
            </a:r>
            <a:r>
              <a:rPr lang="fr-BE" u="sng" dirty="0" smtClean="0"/>
              <a:t>non-assujetti </a:t>
            </a:r>
          </a:p>
          <a:p>
            <a:pPr lvl="1" algn="just"/>
            <a:r>
              <a:rPr lang="fr-BE" dirty="0" smtClean="0"/>
              <a:t>Les </a:t>
            </a:r>
            <a:r>
              <a:rPr lang="fr-BE" dirty="0"/>
              <a:t>avocats membres du groupement : assujettis (</a:t>
            </a:r>
            <a:r>
              <a:rPr lang="fr-BE" u="sng" dirty="0"/>
              <a:t>pas de tolérance possible </a:t>
            </a:r>
            <a:r>
              <a:rPr lang="fr-BE" dirty="0"/>
              <a:t>des points </a:t>
            </a:r>
            <a:r>
              <a:rPr lang="fr-BE" dirty="0" smtClean="0"/>
              <a:t>10 </a:t>
            </a:r>
            <a:r>
              <a:rPr lang="fr-BE" dirty="0"/>
              <a:t>à 12 de la circulaire pour les avocats associés</a:t>
            </a:r>
            <a:r>
              <a:rPr lang="fr-BE" dirty="0" smtClean="0"/>
              <a:t>) </a:t>
            </a:r>
            <a:r>
              <a:rPr lang="fr-BE" dirty="0" smtClean="0">
                <a:sym typeface="Wingdings" pitchFamily="2" charset="2"/>
              </a:rPr>
              <a:t> chaque membre déduit la tva pour sa part dans les frais</a:t>
            </a:r>
            <a:endParaRPr lang="fr-BE" dirty="0"/>
          </a:p>
          <a:p>
            <a:pPr lvl="1" algn="just"/>
            <a:endParaRPr lang="fr-FR" dirty="0" smtClean="0"/>
          </a:p>
          <a:p>
            <a:pPr lvl="1" algn="just"/>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17</a:t>
            </a:fld>
            <a:endParaRPr lang="fr-BE"/>
          </a:p>
        </p:txBody>
      </p:sp>
    </p:spTree>
    <p:extLst>
      <p:ext uri="{BB962C8B-B14F-4D97-AF65-F5344CB8AC3E}">
        <p14:creationId xmlns:p14="http://schemas.microsoft.com/office/powerpoint/2010/main" val="3206457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2.2. Les assujettis et les non-assujettis </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514350" indent="-514350" algn="just">
              <a:buFont typeface="+mj-lt"/>
              <a:buAutoNum type="arabicPeriod" startAt="3"/>
            </a:pPr>
            <a:r>
              <a:rPr lang="fr-FR" b="1" u="sng" dirty="0">
                <a:solidFill>
                  <a:srgbClr val="FF0000"/>
                </a:solidFill>
              </a:rPr>
              <a:t>L’avocat – </a:t>
            </a:r>
            <a:r>
              <a:rPr lang="fr-FR" b="1" u="sng" dirty="0" smtClean="0">
                <a:solidFill>
                  <a:srgbClr val="FF0000"/>
                </a:solidFill>
              </a:rPr>
              <a:t>société</a:t>
            </a:r>
            <a:endParaRPr lang="fr-FR" b="1" u="sng" dirty="0">
              <a:solidFill>
                <a:srgbClr val="FF0000"/>
              </a:solidFill>
            </a:endParaRPr>
          </a:p>
          <a:p>
            <a:pPr marL="0" indent="0" algn="just">
              <a:buNone/>
            </a:pPr>
            <a:endParaRPr lang="fr-FR" u="sng" dirty="0" smtClean="0"/>
          </a:p>
          <a:p>
            <a:pPr algn="just"/>
            <a:r>
              <a:rPr lang="fr-FR" u="sng" dirty="0" smtClean="0"/>
              <a:t>Cabinet d’avocat en société (points 6 et 8 à 12 de la circulaire)</a:t>
            </a:r>
          </a:p>
          <a:p>
            <a:pPr lvl="1" algn="just"/>
            <a:r>
              <a:rPr lang="fr-FR" dirty="0" smtClean="0"/>
              <a:t>avec personnalité </a:t>
            </a:r>
            <a:r>
              <a:rPr lang="fr-FR" dirty="0"/>
              <a:t>juridique: </a:t>
            </a:r>
            <a:r>
              <a:rPr lang="fr-FR" dirty="0" smtClean="0"/>
              <a:t>assujetti</a:t>
            </a:r>
          </a:p>
          <a:p>
            <a:pPr algn="just"/>
            <a:r>
              <a:rPr lang="fr-BE" u="sng" dirty="0"/>
              <a:t>S</a:t>
            </a:r>
            <a:r>
              <a:rPr lang="fr-BE" u="sng" dirty="0" smtClean="0"/>
              <a:t>ociété unipersonnelle d’un avocat</a:t>
            </a:r>
            <a:endParaRPr lang="fr-BE" u="sng" dirty="0"/>
          </a:p>
          <a:p>
            <a:pPr lvl="1" algn="just"/>
            <a:r>
              <a:rPr lang="fr-BE" dirty="0" smtClean="0"/>
              <a:t>Société unipersonnelle agissant </a:t>
            </a:r>
            <a:r>
              <a:rPr lang="fr-BE" dirty="0"/>
              <a:t>seule : </a:t>
            </a:r>
            <a:r>
              <a:rPr lang="fr-BE" dirty="0" smtClean="0"/>
              <a:t>assujettie</a:t>
            </a:r>
            <a:endParaRPr lang="fr-BE" dirty="0"/>
          </a:p>
          <a:p>
            <a:pPr lvl="1" algn="just"/>
            <a:r>
              <a:rPr lang="fr-BE" dirty="0"/>
              <a:t>Société membre d’une </a:t>
            </a:r>
            <a:r>
              <a:rPr lang="fr-BE" dirty="0" smtClean="0"/>
              <a:t>association d’avocats (autre qu’une association de frais n’agissant pas sous dénomination commune) d’une société d’avocats </a:t>
            </a:r>
            <a:r>
              <a:rPr lang="fr-BE" dirty="0"/>
              <a:t>: </a:t>
            </a:r>
            <a:r>
              <a:rPr lang="fr-BE" dirty="0" smtClean="0"/>
              <a:t>assujettie </a:t>
            </a:r>
            <a:r>
              <a:rPr lang="fr-BE" dirty="0"/>
              <a:t>ou non-</a:t>
            </a:r>
            <a:r>
              <a:rPr lang="fr-BE" dirty="0" smtClean="0"/>
              <a:t>assujettie </a:t>
            </a:r>
            <a:r>
              <a:rPr lang="fr-BE" dirty="0"/>
              <a:t>(option possible - voir tolérance des points </a:t>
            </a:r>
            <a:r>
              <a:rPr lang="fr-BE" dirty="0" smtClean="0"/>
              <a:t>10 </a:t>
            </a:r>
            <a:r>
              <a:rPr lang="fr-BE" dirty="0"/>
              <a:t>à 12 pour les avocats associés) </a:t>
            </a:r>
          </a:p>
          <a:p>
            <a:pPr marL="457200" lvl="1" indent="0" algn="just">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18</a:t>
            </a:fld>
            <a:endParaRPr lang="fr-BE"/>
          </a:p>
        </p:txBody>
      </p:sp>
    </p:spTree>
    <p:extLst>
      <p:ext uri="{BB962C8B-B14F-4D97-AF65-F5344CB8AC3E}">
        <p14:creationId xmlns:p14="http://schemas.microsoft.com/office/powerpoint/2010/main" val="1105109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2.2. Les assujettis et les non-assujettis </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85000" lnSpcReduction="10000"/>
          </a:bodyPr>
          <a:lstStyle/>
          <a:p>
            <a:pPr marL="514350" indent="-514350" algn="just">
              <a:buFont typeface="+mj-lt"/>
              <a:buAutoNum type="arabicPeriod" startAt="3"/>
            </a:pPr>
            <a:r>
              <a:rPr lang="fr-FR" b="1" u="sng" dirty="0">
                <a:solidFill>
                  <a:srgbClr val="FF0000"/>
                </a:solidFill>
              </a:rPr>
              <a:t>L’avocat – </a:t>
            </a:r>
            <a:r>
              <a:rPr lang="fr-FR" b="1" u="sng" dirty="0" smtClean="0">
                <a:solidFill>
                  <a:srgbClr val="FF0000"/>
                </a:solidFill>
              </a:rPr>
              <a:t>société : statut des avocats-organes de la société</a:t>
            </a:r>
            <a:endParaRPr lang="fr-FR" u="sng" dirty="0" smtClean="0"/>
          </a:p>
          <a:p>
            <a:pPr algn="just"/>
            <a:r>
              <a:rPr lang="fr-BE" u="sng" dirty="0"/>
              <a:t>Avocat (personne physique) gérant, administrateur ou liquidateur d’une société d’avocats avec personnalité juridique</a:t>
            </a:r>
            <a:r>
              <a:rPr lang="fr-FR" dirty="0"/>
              <a:t>: non-assujetti</a:t>
            </a:r>
            <a:endParaRPr lang="fr-BE" u="sng" dirty="0"/>
          </a:p>
          <a:p>
            <a:pPr lvl="1" algn="just"/>
            <a:r>
              <a:rPr lang="fr-BE" u="sng" dirty="0">
                <a:solidFill>
                  <a:srgbClr val="FF0000"/>
                </a:solidFill>
              </a:rPr>
              <a:t>Théorie de l’organe: </a:t>
            </a:r>
            <a:r>
              <a:rPr lang="fr-BE" dirty="0"/>
              <a:t>l’avocat en personne physique qui perçoit uniquement ses honoraires en qualité d’administrateur, de gérant ou de liquidateur d’une société d’avocat, n’est pas ‘indépendant’ au sens TVA et, par conséquent, n’est pas un assujetti à la TVA. </a:t>
            </a:r>
          </a:p>
          <a:p>
            <a:pPr lvl="1" algn="just"/>
            <a:r>
              <a:rPr lang="fr-BE" dirty="0"/>
              <a:t>Point 17 de la circulaire : </a:t>
            </a:r>
            <a:r>
              <a:rPr lang="fr-BE" dirty="0" smtClean="0"/>
              <a:t>l’avocat </a:t>
            </a:r>
            <a:r>
              <a:rPr lang="fr-BE" dirty="0"/>
              <a:t>reste </a:t>
            </a:r>
            <a:r>
              <a:rPr lang="fr-BE" dirty="0" smtClean="0"/>
              <a:t>un </a:t>
            </a:r>
            <a:r>
              <a:rPr lang="fr-BE" dirty="0"/>
              <a:t>assujetti lorsqu’il agit en dehors de sa mission statutaire pour fournir des services spécifiques à la société d’avocats, tels que les conseils en </a:t>
            </a:r>
            <a:r>
              <a:rPr lang="fr-BE" dirty="0" smtClean="0"/>
              <a:t>management.</a:t>
            </a:r>
            <a:endParaRPr lang="fr-BE" u="sng" dirty="0"/>
          </a:p>
          <a:p>
            <a:pPr algn="just"/>
            <a:r>
              <a:rPr lang="fr-BE" u="sng" dirty="0"/>
              <a:t>Avocat (personne morale) gérant, administrateur ou liquidateur d’une société d’avocats avec personnalité juridique</a:t>
            </a:r>
            <a:r>
              <a:rPr lang="fr-FR" dirty="0"/>
              <a:t>: choix entre non-assujetti ou assujetti</a:t>
            </a:r>
            <a:endParaRPr lang="fr-BE" dirty="0"/>
          </a:p>
          <a:p>
            <a:pPr lvl="2" algn="just"/>
            <a:r>
              <a:rPr lang="fr-BE" dirty="0"/>
              <a:t>Par mesure de tolérance, l’administration admet que la société d’avocats qui est administrateur, gérant ou liquidateur d’une autre société d’avocat a le choix d’être ou non assujetti (points 16 à 18 de la circulaire).</a:t>
            </a:r>
            <a:endParaRPr lang="fr-BE" u="sng" dirty="0"/>
          </a:p>
          <a:p>
            <a:pPr marL="457200" lvl="1" indent="0" algn="just">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19</a:t>
            </a:fld>
            <a:endParaRPr lang="fr-BE"/>
          </a:p>
        </p:txBody>
      </p:sp>
    </p:spTree>
    <p:extLst>
      <p:ext uri="{BB962C8B-B14F-4D97-AF65-F5344CB8AC3E}">
        <p14:creationId xmlns:p14="http://schemas.microsoft.com/office/powerpoint/2010/main" val="281117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6"/>
            <a:ext cx="10337800" cy="684742"/>
          </a:xfrm>
        </p:spPr>
        <p:txBody>
          <a:bodyPr>
            <a:normAutofit/>
          </a:bodyPr>
          <a:lstStyle/>
          <a:p>
            <a:r>
              <a:rPr lang="fr-BE" sz="4000" b="1" cap="small" dirty="0" smtClean="0">
                <a:solidFill>
                  <a:srgbClr val="D74021"/>
                </a:solidFill>
              </a:rPr>
              <a:t>Table des matières</a:t>
            </a:r>
            <a:endParaRPr lang="fr-BE" sz="4000" b="1" cap="small" dirty="0">
              <a:solidFill>
                <a:srgbClr val="D74021"/>
              </a:solidFill>
            </a:endParaRPr>
          </a:p>
        </p:txBody>
      </p:sp>
      <p:sp>
        <p:nvSpPr>
          <p:cNvPr id="3" name="Espace réservé du contenu 2"/>
          <p:cNvSpPr>
            <a:spLocks noGrp="1"/>
          </p:cNvSpPr>
          <p:nvPr>
            <p:ph idx="4294967295"/>
          </p:nvPr>
        </p:nvSpPr>
        <p:spPr>
          <a:xfrm>
            <a:off x="304800" y="1100666"/>
            <a:ext cx="11497732" cy="5757333"/>
          </a:xfrm>
        </p:spPr>
        <p:txBody>
          <a:bodyPr>
            <a:normAutofit fontScale="85000" lnSpcReduction="20000"/>
          </a:bodyPr>
          <a:lstStyle/>
          <a:p>
            <a:pPr marL="514350" indent="-514350" algn="just">
              <a:buFont typeface="+mj-lt"/>
              <a:buAutoNum type="arabicPeriod"/>
            </a:pPr>
            <a:r>
              <a:rPr lang="fr-BE" dirty="0" smtClean="0"/>
              <a:t>Introduction</a:t>
            </a:r>
          </a:p>
          <a:p>
            <a:pPr marL="514350" indent="-514350" algn="just">
              <a:buFont typeface="+mj-lt"/>
              <a:buAutoNum type="arabicPeriod"/>
            </a:pPr>
            <a:r>
              <a:rPr lang="fr-BE" dirty="0" smtClean="0"/>
              <a:t>Les avocats dans leurs missions d’assujettis et les avocats dans leurs missions de ‘non-assujettis’</a:t>
            </a:r>
          </a:p>
          <a:p>
            <a:pPr marL="514350" indent="-514350" algn="just">
              <a:buFont typeface="+mj-lt"/>
              <a:buAutoNum type="arabicPeriod"/>
            </a:pPr>
            <a:r>
              <a:rPr lang="fr-BE" dirty="0" smtClean="0"/>
              <a:t>Les opérations imposables</a:t>
            </a:r>
          </a:p>
          <a:p>
            <a:pPr marL="514350" indent="-514350" algn="just">
              <a:buFont typeface="+mj-lt"/>
              <a:buAutoNum type="arabicPeriod"/>
            </a:pPr>
            <a:r>
              <a:rPr lang="fr-BE" dirty="0" smtClean="0"/>
              <a:t>La localisation de l’opération</a:t>
            </a:r>
          </a:p>
          <a:p>
            <a:pPr marL="514350" indent="-514350" algn="just">
              <a:buFont typeface="+mj-lt"/>
              <a:buAutoNum type="arabicPeriod"/>
            </a:pPr>
            <a:r>
              <a:rPr lang="fr-BE" dirty="0" smtClean="0"/>
              <a:t>Les exemptions</a:t>
            </a:r>
          </a:p>
          <a:p>
            <a:pPr marL="514350" indent="-514350" algn="just">
              <a:buFont typeface="+mj-lt"/>
              <a:buAutoNum type="arabicPeriod"/>
            </a:pPr>
            <a:r>
              <a:rPr lang="fr-BE" dirty="0" smtClean="0"/>
              <a:t>Les personnes redevables de la TVA</a:t>
            </a:r>
          </a:p>
          <a:p>
            <a:pPr marL="514350" indent="-514350" algn="just">
              <a:buFont typeface="+mj-lt"/>
              <a:buAutoNum type="arabicPeriod"/>
            </a:pPr>
            <a:r>
              <a:rPr lang="fr-BE" dirty="0" smtClean="0"/>
              <a:t>La base imposable</a:t>
            </a:r>
          </a:p>
          <a:p>
            <a:pPr marL="514350" indent="-514350" algn="just">
              <a:buFont typeface="+mj-lt"/>
              <a:buAutoNum type="arabicPeriod"/>
            </a:pPr>
            <a:r>
              <a:rPr lang="fr-BE" dirty="0" smtClean="0"/>
              <a:t>Le fait générateur et l’exigibilité en ‘régime de croisière’</a:t>
            </a:r>
          </a:p>
          <a:p>
            <a:pPr marL="514350" indent="-514350" algn="just">
              <a:buFont typeface="+mj-lt"/>
              <a:buAutoNum type="arabicPeriod"/>
            </a:pPr>
            <a:r>
              <a:rPr lang="fr-BE" dirty="0" smtClean="0"/>
              <a:t>Le fait générateur et l’exigibilité en ‘période transitoire’</a:t>
            </a:r>
          </a:p>
          <a:p>
            <a:pPr marL="514350" indent="-514350" algn="just">
              <a:buFont typeface="+mj-lt"/>
              <a:buAutoNum type="arabicPeriod"/>
            </a:pPr>
            <a:r>
              <a:rPr lang="fr-BE" dirty="0"/>
              <a:t>Le droit à déduction de l’avocat</a:t>
            </a:r>
          </a:p>
          <a:p>
            <a:pPr marL="514350" indent="-514350" algn="just">
              <a:buFont typeface="+mj-lt"/>
              <a:buAutoNum type="arabicPeriod"/>
            </a:pPr>
            <a:r>
              <a:rPr lang="fr-BE" dirty="0" smtClean="0"/>
              <a:t>La TVA historique</a:t>
            </a:r>
          </a:p>
          <a:p>
            <a:pPr marL="514350" indent="-514350" algn="just">
              <a:buFont typeface="+mj-lt"/>
              <a:buAutoNum type="arabicPeriod"/>
            </a:pPr>
            <a:r>
              <a:rPr lang="fr-BE" dirty="0" smtClean="0"/>
              <a:t>Les régimes particuliers (</a:t>
            </a:r>
            <a:r>
              <a:rPr lang="fr-BE" i="1" dirty="0" smtClean="0"/>
              <a:t>selfbilling</a:t>
            </a:r>
            <a:r>
              <a:rPr lang="fr-BE" dirty="0" smtClean="0"/>
              <a:t> et franchise)</a:t>
            </a:r>
          </a:p>
          <a:p>
            <a:pPr marL="514350" indent="-514350" algn="just">
              <a:buFont typeface="+mj-lt"/>
              <a:buAutoNum type="arabicPeriod"/>
            </a:pPr>
            <a:r>
              <a:rPr lang="fr-BE" dirty="0" smtClean="0"/>
              <a:t>Les taux de TVA</a:t>
            </a:r>
          </a:p>
          <a:p>
            <a:pPr marL="514350" indent="-514350" algn="just">
              <a:buFont typeface="+mj-lt"/>
              <a:buAutoNum type="arabicPeriod"/>
            </a:pPr>
            <a:r>
              <a:rPr lang="fr-BE" dirty="0" smtClean="0"/>
              <a:t>Mesures de Contrôles - sanctions et Secret Professionnel de l’avocat</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a:t>
            </a:fld>
            <a:endParaRPr lang="fr-BE"/>
          </a:p>
        </p:txBody>
      </p:sp>
    </p:spTree>
    <p:extLst>
      <p:ext uri="{BB962C8B-B14F-4D97-AF65-F5344CB8AC3E}">
        <p14:creationId xmlns:p14="http://schemas.microsoft.com/office/powerpoint/2010/main" val="3114999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74021"/>
                </a:solidFill>
              </a:rPr>
              <a:t>2.2. Les assujettis et les non-assujettis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fontScale="70000" lnSpcReduction="20000"/>
          </a:bodyPr>
          <a:lstStyle/>
          <a:p>
            <a:pPr marL="514350" indent="-514350" algn="just">
              <a:buFont typeface="+mj-lt"/>
              <a:buAutoNum type="arabicPeriod" startAt="4"/>
            </a:pPr>
            <a:r>
              <a:rPr lang="fr-BE" sz="3000" u="sng" dirty="0" smtClean="0">
                <a:solidFill>
                  <a:srgbClr val="FF0000"/>
                </a:solidFill>
              </a:rPr>
              <a:t>Avocats ‘associés’ (non organes) d’une association d’avocats avec ou sans personnalité juridique ou d’une société d’avocats</a:t>
            </a:r>
          </a:p>
          <a:p>
            <a:pPr algn="just"/>
            <a:r>
              <a:rPr lang="fr-BE" b="1" dirty="0" smtClean="0">
                <a:solidFill>
                  <a:srgbClr val="FF0000"/>
                </a:solidFill>
              </a:rPr>
              <a:t>Tolérance administrative </a:t>
            </a:r>
            <a:r>
              <a:rPr lang="fr-BE" dirty="0" smtClean="0"/>
              <a:t>instaurée par la circulaire (points 8 à 12 de la circulaire) : </a:t>
            </a:r>
          </a:p>
          <a:p>
            <a:pPr algn="just"/>
            <a:r>
              <a:rPr lang="fr-BE" dirty="0" smtClean="0"/>
              <a:t>L’avocat ‘associé’, en personne physique ou en société, qui ne perçoit ses honoraires que d’une seule ou plusieurs associations d’avocats, avec ou sans personnalité juridique, à laquelle/auxquelles il a apporté son industrie, n’est pas obligé de s’identifier à la TVA, ce qui implique qu’il ne doit pas facturer ses honoraires avec TVA et qu’il ne bénéficie pas du droit à déduction. Son choix est en principe irrévocable. </a:t>
            </a:r>
          </a:p>
          <a:p>
            <a:pPr algn="just"/>
            <a:r>
              <a:rPr lang="fr-BE" b="1" dirty="0" smtClean="0"/>
              <a:t>La tolérance ne vaut que si l’association est un assujetti déposant avec droit à déduction total</a:t>
            </a:r>
            <a:r>
              <a:rPr lang="fr-BE" dirty="0" smtClean="0"/>
              <a:t>. Si l’association est un assujetti mixte et/ou partiel, l’administration exige que l’avocat associé ne travaille pas exclusivement dans des dossiers exemptés ou non soumis à TVA.</a:t>
            </a:r>
          </a:p>
          <a:p>
            <a:pPr algn="just"/>
            <a:r>
              <a:rPr lang="fr-BE" dirty="0" smtClean="0"/>
              <a:t>Une règle particulière est prévue si l’avocat a une clientèle propre. Dans ce dernier cas, l’administration indique que l’avocat doit s’identifier à la TVA pour les honoraires perçus de cette clientèle propre. Si l’avocat perçoit des honoraires tant d’une clientèle propre que de l’association, et qu’il a choisi d’opter pour le non-assujettissement pour les honoraires perçus de l’association, alors il aura le statut d’assujetti partiel (avec un droit à déduction de la TVA limité).</a:t>
            </a:r>
          </a:p>
          <a:p>
            <a:pPr marL="457200" lvl="1" indent="0">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20</a:t>
            </a:fld>
            <a:endParaRPr lang="fr-BE"/>
          </a:p>
        </p:txBody>
      </p:sp>
    </p:spTree>
    <p:extLst>
      <p:ext uri="{BB962C8B-B14F-4D97-AF65-F5344CB8AC3E}">
        <p14:creationId xmlns:p14="http://schemas.microsoft.com/office/powerpoint/2010/main" val="2103033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2.2. Les assujettis et les non-assujettis</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514350" indent="-514350" algn="just">
              <a:buFont typeface="+mj-lt"/>
              <a:buAutoNum type="arabicPeriod" startAt="5"/>
            </a:pPr>
            <a:r>
              <a:rPr lang="fr-FR" b="1" u="sng" dirty="0">
                <a:solidFill>
                  <a:srgbClr val="FF0000"/>
                </a:solidFill>
              </a:rPr>
              <a:t>L’avocat </a:t>
            </a:r>
            <a:r>
              <a:rPr lang="fr-FR" b="1" u="sng" dirty="0" smtClean="0">
                <a:solidFill>
                  <a:srgbClr val="FF0000"/>
                </a:solidFill>
              </a:rPr>
              <a:t>mandataire ad hoc/administrateur provisoire d’une société ou ASBL</a:t>
            </a:r>
            <a:endParaRPr lang="fr-FR" u="sng" dirty="0"/>
          </a:p>
          <a:p>
            <a:pPr marL="0" indent="0" algn="just">
              <a:buNone/>
            </a:pPr>
            <a:endParaRPr lang="fr-BE" u="sng" dirty="0" smtClean="0"/>
          </a:p>
          <a:p>
            <a:pPr algn="just"/>
            <a:r>
              <a:rPr lang="fr-BE" u="sng" dirty="0" smtClean="0"/>
              <a:t>Avocat (personne physique) désignée mandataire </a:t>
            </a:r>
            <a:r>
              <a:rPr lang="fr-BE" i="1" u="sng" dirty="0" smtClean="0"/>
              <a:t>ad hoc</a:t>
            </a:r>
            <a:r>
              <a:rPr lang="fr-BE" u="sng" dirty="0" smtClean="0"/>
              <a:t>/administrateur provisoire d’une société ou ASBL (point 19 de la circulaire)</a:t>
            </a:r>
            <a:r>
              <a:rPr lang="fr-BE" dirty="0" smtClean="0"/>
              <a:t>: non-assujetti</a:t>
            </a:r>
          </a:p>
          <a:p>
            <a:pPr algn="just"/>
            <a:r>
              <a:rPr lang="fr-BE" u="sng" dirty="0" smtClean="0"/>
              <a:t>Avocat (personne </a:t>
            </a:r>
            <a:r>
              <a:rPr lang="fr-BE" u="sng" dirty="0"/>
              <a:t>morale) désignée mandataire </a:t>
            </a:r>
            <a:r>
              <a:rPr lang="fr-BE" i="1" u="sng" dirty="0"/>
              <a:t>ad hoc</a:t>
            </a:r>
            <a:r>
              <a:rPr lang="fr-BE" u="sng" dirty="0"/>
              <a:t>/administrateur provisoire d’une société ou ASBL </a:t>
            </a:r>
            <a:r>
              <a:rPr lang="fr-BE" dirty="0"/>
              <a:t>(point 19 de la circulaire): </a:t>
            </a:r>
            <a:r>
              <a:rPr lang="fr-BE" dirty="0" smtClean="0"/>
              <a:t>choix entre </a:t>
            </a:r>
            <a:r>
              <a:rPr lang="fr-FR" dirty="0"/>
              <a:t>non-assujetti ou </a:t>
            </a:r>
            <a:r>
              <a:rPr lang="fr-FR" dirty="0" smtClean="0"/>
              <a:t>assujetti </a:t>
            </a:r>
            <a:endParaRPr lang="fr-BE" dirty="0"/>
          </a:p>
          <a:p>
            <a:endParaRPr lang="fr-BE" dirty="0" smtClean="0"/>
          </a:p>
          <a:p>
            <a:pPr lvl="1"/>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21</a:t>
            </a:fld>
            <a:endParaRPr lang="fr-BE"/>
          </a:p>
        </p:txBody>
      </p:sp>
    </p:spTree>
    <p:extLst>
      <p:ext uri="{BB962C8B-B14F-4D97-AF65-F5344CB8AC3E}">
        <p14:creationId xmlns:p14="http://schemas.microsoft.com/office/powerpoint/2010/main" val="1126253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smtClean="0">
                <a:solidFill>
                  <a:srgbClr val="D74021"/>
                </a:solidFill>
              </a:rPr>
              <a:t>2.2</a:t>
            </a:r>
            <a:r>
              <a:rPr lang="fr-BE" cap="small" dirty="0">
                <a:solidFill>
                  <a:srgbClr val="D74021"/>
                </a:solidFill>
              </a:rPr>
              <a:t>. Les assujettis et les non-assujettis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dirty="0" smtClean="0"/>
              <a:t>L’unité TVA (AR n°55) : à envisager?  </a:t>
            </a:r>
          </a:p>
          <a:p>
            <a:pPr algn="just"/>
            <a:r>
              <a:rPr lang="fr-BE" dirty="0" smtClean="0"/>
              <a:t>Analyse individuelle à faire au cas par cas</a:t>
            </a:r>
          </a:p>
          <a:p>
            <a:endParaRPr lang="fr-BE" dirty="0" smtClean="0"/>
          </a:p>
          <a:p>
            <a:endParaRPr lang="fr-BE" dirty="0"/>
          </a:p>
          <a:p>
            <a:endParaRPr lang="fr-BE" dirty="0" smtClean="0"/>
          </a:p>
          <a:p>
            <a:pPr lvl="1"/>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22</a:t>
            </a:fld>
            <a:endParaRPr lang="fr-BE"/>
          </a:p>
        </p:txBody>
      </p:sp>
    </p:spTree>
    <p:extLst>
      <p:ext uri="{BB962C8B-B14F-4D97-AF65-F5344CB8AC3E}">
        <p14:creationId xmlns:p14="http://schemas.microsoft.com/office/powerpoint/2010/main" val="1219523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74021"/>
                </a:solidFill>
              </a:rPr>
              <a:t>2.2. Les assujettis et les non-assujettis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buNone/>
            </a:pPr>
            <a:endParaRPr lang="fr-BE" dirty="0" smtClean="0"/>
          </a:p>
          <a:p>
            <a:pPr algn="just"/>
            <a:r>
              <a:rPr lang="fr-BE" dirty="0" smtClean="0"/>
              <a:t>OBFG, OVB et les Ordres locaux : non-assujettis</a:t>
            </a:r>
          </a:p>
          <a:p>
            <a:pPr algn="just"/>
            <a:r>
              <a:rPr lang="fr-BE" dirty="0" smtClean="0"/>
              <a:t>Les bureaux d’aides juridique et les commissions d’aide juridique : non-assujettis</a:t>
            </a:r>
          </a:p>
          <a:p>
            <a:pPr algn="just"/>
            <a:r>
              <a:rPr lang="fr-BE" dirty="0" smtClean="0"/>
              <a:t>Les avocats mandataires </a:t>
            </a:r>
            <a:r>
              <a:rPr lang="fr-BE" i="1" dirty="0" smtClean="0"/>
              <a:t>ad hoc</a:t>
            </a:r>
            <a:r>
              <a:rPr lang="fr-BE" dirty="0" smtClean="0"/>
              <a:t>/administrateurs provisoires de sociétés ou d’associations : voir ci-avant</a:t>
            </a:r>
          </a:p>
          <a:p>
            <a:pPr algn="just"/>
            <a:r>
              <a:rPr lang="fr-BE" dirty="0" smtClean="0"/>
              <a:t>Les avocats magistrats suppléants (rémunérés) : non-assujettis</a:t>
            </a:r>
          </a:p>
          <a:p>
            <a:pPr algn="just"/>
            <a:r>
              <a:rPr lang="fr-BE" dirty="0"/>
              <a:t>L</a:t>
            </a:r>
            <a:r>
              <a:rPr lang="fr-BE" dirty="0" smtClean="0"/>
              <a:t>es avocats qui exercent un mandat au sein des Ordres et leurs délégués: non-assujettis.</a:t>
            </a:r>
          </a:p>
          <a:p>
            <a:endParaRPr lang="fr-BE" dirty="0"/>
          </a:p>
          <a:p>
            <a:endParaRPr lang="fr-BE" u="sng" dirty="0"/>
          </a:p>
          <a:p>
            <a:endParaRPr lang="fr-BE" dirty="0" smtClean="0"/>
          </a:p>
          <a:p>
            <a:endParaRPr lang="fr-BE" dirty="0"/>
          </a:p>
          <a:p>
            <a:endParaRPr lang="fr-BE" dirty="0" smtClean="0"/>
          </a:p>
          <a:p>
            <a:pPr lvl="1"/>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23</a:t>
            </a:fld>
            <a:endParaRPr lang="fr-BE"/>
          </a:p>
        </p:txBody>
      </p:sp>
    </p:spTree>
    <p:extLst>
      <p:ext uri="{BB962C8B-B14F-4D97-AF65-F5344CB8AC3E}">
        <p14:creationId xmlns:p14="http://schemas.microsoft.com/office/powerpoint/2010/main" val="3675221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3. Les opérations imposables</a:t>
            </a:r>
            <a:endParaRPr lang="fr-BE"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24</a:t>
            </a:fld>
            <a:endParaRPr lang="fr-BE"/>
          </a:p>
        </p:txBody>
      </p:sp>
    </p:spTree>
    <p:extLst>
      <p:ext uri="{BB962C8B-B14F-4D97-AF65-F5344CB8AC3E}">
        <p14:creationId xmlns:p14="http://schemas.microsoft.com/office/powerpoint/2010/main" val="3727288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3. Les opérations imposables</a:t>
            </a:r>
            <a:endParaRPr lang="fr-BE" sz="4000" cap="small" dirty="0">
              <a:solidFill>
                <a:srgbClr val="D74021"/>
              </a:solidFill>
            </a:endParaRPr>
          </a:p>
        </p:txBody>
      </p:sp>
      <p:graphicFrame>
        <p:nvGraphicFramePr>
          <p:cNvPr id="10" name="Espace réservé du contenu 9"/>
          <p:cNvGraphicFramePr>
            <a:graphicFrameLocks noGrp="1"/>
          </p:cNvGraphicFramePr>
          <p:nvPr>
            <p:ph idx="4294967295"/>
            <p:extLst>
              <p:ext uri="{D42A27DB-BD31-4B8C-83A1-F6EECF244321}">
                <p14:modId xmlns:p14="http://schemas.microsoft.com/office/powerpoint/2010/main" val="942975440"/>
              </p:ext>
            </p:extLst>
          </p:nvPr>
        </p:nvGraphicFramePr>
        <p:xfrm>
          <a:off x="676894" y="2133600"/>
          <a:ext cx="11245932" cy="176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lèche vers le bas 16"/>
          <p:cNvSpPr/>
          <p:nvPr/>
        </p:nvSpPr>
        <p:spPr>
          <a:xfrm>
            <a:off x="1211283"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8" name="Flèche vers le bas 17"/>
          <p:cNvSpPr/>
          <p:nvPr/>
        </p:nvSpPr>
        <p:spPr>
          <a:xfrm>
            <a:off x="376249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9" name="Flèche vers le bas 18"/>
          <p:cNvSpPr/>
          <p:nvPr/>
        </p:nvSpPr>
        <p:spPr>
          <a:xfrm>
            <a:off x="6111834"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sz="800" dirty="0"/>
          </a:p>
        </p:txBody>
      </p:sp>
      <p:sp>
        <p:nvSpPr>
          <p:cNvPr id="20" name="Flèche vers le bas 19"/>
          <p:cNvSpPr/>
          <p:nvPr/>
        </p:nvSpPr>
        <p:spPr>
          <a:xfrm>
            <a:off x="846116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1" name="Flèche vers le bas 20"/>
          <p:cNvSpPr/>
          <p:nvPr/>
        </p:nvSpPr>
        <p:spPr>
          <a:xfrm>
            <a:off x="10422576"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2" name="Flèche vers le bas 21"/>
          <p:cNvSpPr/>
          <p:nvPr/>
        </p:nvSpPr>
        <p:spPr>
          <a:xfrm>
            <a:off x="11302731"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4" name="ZoneTexte 23"/>
          <p:cNvSpPr txBox="1"/>
          <p:nvPr/>
        </p:nvSpPr>
        <p:spPr>
          <a:xfrm>
            <a:off x="1615044" y="4589813"/>
            <a:ext cx="1993788" cy="307777"/>
          </a:xfrm>
          <a:prstGeom prst="rect">
            <a:avLst/>
          </a:prstGeom>
          <a:noFill/>
        </p:spPr>
        <p:txBody>
          <a:bodyPr wrap="square" rtlCol="0">
            <a:spAutoFit/>
          </a:bodyPr>
          <a:lstStyle/>
          <a:p>
            <a:r>
              <a:rPr lang="fr-BE" sz="1400" dirty="0" smtClean="0"/>
              <a:t>Non</a:t>
            </a:r>
            <a:endParaRPr lang="fr-BE" sz="1400" dirty="0"/>
          </a:p>
        </p:txBody>
      </p:sp>
      <p:sp>
        <p:nvSpPr>
          <p:cNvPr id="25" name="ZoneTexte 24"/>
          <p:cNvSpPr txBox="1"/>
          <p:nvPr/>
        </p:nvSpPr>
        <p:spPr>
          <a:xfrm>
            <a:off x="4166260" y="4589813"/>
            <a:ext cx="1945574" cy="307777"/>
          </a:xfrm>
          <a:prstGeom prst="rect">
            <a:avLst/>
          </a:prstGeom>
          <a:noFill/>
        </p:spPr>
        <p:txBody>
          <a:bodyPr wrap="square" rtlCol="0">
            <a:spAutoFit/>
          </a:bodyPr>
          <a:lstStyle/>
          <a:p>
            <a:r>
              <a:rPr lang="fr-BE" sz="1400" dirty="0" smtClean="0"/>
              <a:t>Non</a:t>
            </a:r>
            <a:endParaRPr lang="fr-BE" sz="1400" dirty="0"/>
          </a:p>
        </p:txBody>
      </p:sp>
      <p:sp>
        <p:nvSpPr>
          <p:cNvPr id="26" name="ZoneTexte 25"/>
          <p:cNvSpPr txBox="1"/>
          <p:nvPr/>
        </p:nvSpPr>
        <p:spPr>
          <a:xfrm>
            <a:off x="6515595" y="4589813"/>
            <a:ext cx="1945574" cy="307777"/>
          </a:xfrm>
          <a:prstGeom prst="rect">
            <a:avLst/>
          </a:prstGeom>
          <a:noFill/>
        </p:spPr>
        <p:txBody>
          <a:bodyPr wrap="square" rtlCol="0">
            <a:spAutoFit/>
          </a:bodyPr>
          <a:lstStyle/>
          <a:p>
            <a:r>
              <a:rPr lang="fr-BE" sz="1400" dirty="0" smtClean="0"/>
              <a:t>Hors Belgique</a:t>
            </a:r>
            <a:endParaRPr lang="fr-BE" sz="1400" dirty="0"/>
          </a:p>
        </p:txBody>
      </p:sp>
      <p:sp>
        <p:nvSpPr>
          <p:cNvPr id="27" name="ZoneTexte 26"/>
          <p:cNvSpPr txBox="1"/>
          <p:nvPr/>
        </p:nvSpPr>
        <p:spPr>
          <a:xfrm>
            <a:off x="8864930" y="4589813"/>
            <a:ext cx="1945574" cy="307777"/>
          </a:xfrm>
          <a:prstGeom prst="rect">
            <a:avLst/>
          </a:prstGeom>
          <a:noFill/>
        </p:spPr>
        <p:txBody>
          <a:bodyPr wrap="square" rtlCol="0">
            <a:spAutoFit/>
          </a:bodyPr>
          <a:lstStyle/>
          <a:p>
            <a:r>
              <a:rPr lang="fr-BE" sz="1400" dirty="0" smtClean="0"/>
              <a:t>Oui</a:t>
            </a:r>
            <a:endParaRPr lang="fr-BE" sz="1400" dirty="0"/>
          </a:p>
        </p:txBody>
      </p:sp>
      <p:grpSp>
        <p:nvGrpSpPr>
          <p:cNvPr id="28" name="Groupe 27"/>
          <p:cNvGrpSpPr/>
          <p:nvPr/>
        </p:nvGrpSpPr>
        <p:grpSpPr>
          <a:xfrm>
            <a:off x="719328" y="5586865"/>
            <a:ext cx="8814816" cy="1021359"/>
            <a:chOff x="5491" y="370073"/>
            <a:chExt cx="1702265" cy="1021359"/>
          </a:xfrm>
        </p:grpSpPr>
        <p:sp>
          <p:nvSpPr>
            <p:cNvPr id="29" name="Rectangle à coins arrondis 28"/>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t>Pas de TVA belge</a:t>
              </a:r>
              <a:endParaRPr lang="fr-BE" sz="1900" kern="1200" dirty="0"/>
            </a:p>
          </p:txBody>
        </p:sp>
      </p:grpSp>
      <p:grpSp>
        <p:nvGrpSpPr>
          <p:cNvPr id="31" name="Groupe 30"/>
          <p:cNvGrpSpPr/>
          <p:nvPr/>
        </p:nvGrpSpPr>
        <p:grpSpPr>
          <a:xfrm>
            <a:off x="9689052" y="5616780"/>
            <a:ext cx="1339613" cy="1021359"/>
            <a:chOff x="5491" y="370073"/>
            <a:chExt cx="1702265" cy="1021359"/>
          </a:xfrm>
        </p:grpSpPr>
        <p:sp>
          <p:nvSpPr>
            <p:cNvPr id="32" name="Rectangle à coins arrondis 31"/>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35406" y="399988"/>
              <a:ext cx="1642435" cy="96152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600" dirty="0" smtClean="0">
                  <a:ln w="0"/>
                  <a:solidFill>
                    <a:srgbClr val="0070C0"/>
                  </a:solidFill>
                  <a:effectLst>
                    <a:outerShdw blurRad="38100" dist="25400" dir="5400000" algn="ctr" rotWithShape="0">
                      <a:srgbClr val="6E747A">
                        <a:alpha val="43000"/>
                      </a:srgbClr>
                    </a:outerShdw>
                  </a:effectLst>
                </a:rPr>
                <a:t>Fournisseur</a:t>
              </a:r>
              <a:endParaRPr lang="fr-BE" sz="1600" kern="1200" dirty="0">
                <a:solidFill>
                  <a:srgbClr val="0070C0"/>
                </a:solidFill>
              </a:endParaRPr>
            </a:p>
          </p:txBody>
        </p:sp>
      </p:grpSp>
      <p:grpSp>
        <p:nvGrpSpPr>
          <p:cNvPr id="34" name="Groupe 33"/>
          <p:cNvGrpSpPr/>
          <p:nvPr/>
        </p:nvGrpSpPr>
        <p:grpSpPr>
          <a:xfrm>
            <a:off x="11042871" y="5616780"/>
            <a:ext cx="926897" cy="1021359"/>
            <a:chOff x="5491" y="370073"/>
            <a:chExt cx="1702265" cy="1021359"/>
          </a:xfrm>
        </p:grpSpPr>
        <p:sp>
          <p:nvSpPr>
            <p:cNvPr id="35" name="Rectangle à coins arrondis 34"/>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 name="Rectangle 35"/>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ln w="0"/>
                  <a:solidFill>
                    <a:srgbClr val="0070C0"/>
                  </a:solidFill>
                  <a:effectLst>
                    <a:outerShdw blurRad="38100" dist="25400" dir="5400000" algn="ctr" rotWithShape="0">
                      <a:srgbClr val="6E747A">
                        <a:alpha val="43000"/>
                      </a:srgbClr>
                    </a:outerShdw>
                  </a:effectLst>
                </a:rPr>
                <a:t>Client</a:t>
              </a:r>
              <a:endParaRPr lang="fr-BE" sz="1900" kern="1200" dirty="0">
                <a:ln w="0"/>
                <a:solidFill>
                  <a:srgbClr val="0070C0"/>
                </a:solidFill>
                <a:effectLst>
                  <a:outerShdw blurRad="38100" dist="25400" dir="5400000" algn="ctr" rotWithShape="0">
                    <a:srgbClr val="6E747A">
                      <a:alpha val="43000"/>
                    </a:srgbClr>
                  </a:outerShdw>
                </a:effectLst>
              </a:endParaRPr>
            </a:p>
          </p:txBody>
        </p:sp>
      </p:grpSp>
      <p:sp>
        <p:nvSpPr>
          <p:cNvPr id="3" name="Espace réservé du numéro de diapositive 2"/>
          <p:cNvSpPr>
            <a:spLocks noGrp="1"/>
          </p:cNvSpPr>
          <p:nvPr>
            <p:ph type="sldNum" sz="quarter" idx="4294967295"/>
          </p:nvPr>
        </p:nvSpPr>
        <p:spPr>
          <a:xfrm>
            <a:off x="8610600" y="6356350"/>
            <a:ext cx="2743200" cy="365125"/>
          </a:xfrm>
        </p:spPr>
        <p:txBody>
          <a:bodyPr/>
          <a:lstStyle/>
          <a:p>
            <a:fld id="{E33BA543-C8B3-4C91-8A3D-FB821E3AC790}" type="slidenum">
              <a:rPr lang="fr-BE" smtClean="0"/>
              <a:pPr/>
              <a:t>25</a:t>
            </a:fld>
            <a:endParaRPr lang="fr-BE"/>
          </a:p>
        </p:txBody>
      </p:sp>
      <p:sp>
        <p:nvSpPr>
          <p:cNvPr id="5" name="ZoneTexte 4"/>
          <p:cNvSpPr txBox="1"/>
          <p:nvPr/>
        </p:nvSpPr>
        <p:spPr>
          <a:xfrm>
            <a:off x="719328" y="1731776"/>
            <a:ext cx="3446932" cy="400110"/>
          </a:xfrm>
          <a:prstGeom prst="rect">
            <a:avLst/>
          </a:prstGeom>
          <a:noFill/>
        </p:spPr>
        <p:txBody>
          <a:bodyPr wrap="square" rtlCol="0">
            <a:spAutoFit/>
          </a:bodyPr>
          <a:lstStyle/>
          <a:p>
            <a:r>
              <a:rPr lang="fr-BE" sz="2000" dirty="0" smtClean="0"/>
              <a:t>Les cinq questions de la TVA</a:t>
            </a:r>
            <a:endParaRPr lang="fr-BE" sz="2000" dirty="0"/>
          </a:p>
        </p:txBody>
      </p:sp>
    </p:spTree>
    <p:extLst>
      <p:ext uri="{BB962C8B-B14F-4D97-AF65-F5344CB8AC3E}">
        <p14:creationId xmlns:p14="http://schemas.microsoft.com/office/powerpoint/2010/main" val="440700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74021"/>
                </a:solidFill>
              </a:rPr>
              <a:t>3. Les opérations imposables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i="1" dirty="0" smtClean="0"/>
              <a:t>Sont des opérations imposables les </a:t>
            </a:r>
            <a:r>
              <a:rPr lang="fr-BE" i="1" dirty="0"/>
              <a:t>livraisons de biens et les prestations de services effectuées à titre onéreux par un assujetti agissant en tant que </a:t>
            </a:r>
            <a:r>
              <a:rPr lang="fr-BE" i="1" dirty="0" smtClean="0"/>
              <a:t>tel </a:t>
            </a:r>
            <a:r>
              <a:rPr lang="fr-BE" dirty="0" smtClean="0"/>
              <a:t>(articles 2 à 3</a:t>
            </a:r>
            <a:r>
              <a:rPr lang="fr-BE" i="1" dirty="0" smtClean="0"/>
              <a:t>bis</a:t>
            </a:r>
            <a:r>
              <a:rPr lang="fr-BE" dirty="0" smtClean="0"/>
              <a:t> CTVA)</a:t>
            </a:r>
          </a:p>
          <a:p>
            <a:pPr algn="just"/>
            <a:endParaRPr lang="fr-FR" i="1" dirty="0" smtClean="0"/>
          </a:p>
          <a:p>
            <a:pPr algn="just"/>
            <a:r>
              <a:rPr lang="fr-FR" dirty="0" smtClean="0"/>
              <a:t>La TVA est due sur les opérations suivantes :</a:t>
            </a:r>
          </a:p>
          <a:p>
            <a:pPr lvl="1" algn="just"/>
            <a:r>
              <a:rPr lang="fr-FR" b="1" dirty="0"/>
              <a:t>p</a:t>
            </a:r>
            <a:r>
              <a:rPr lang="fr-FR" b="1" dirty="0" smtClean="0"/>
              <a:t>restations de services</a:t>
            </a:r>
          </a:p>
          <a:p>
            <a:pPr lvl="1" algn="just"/>
            <a:r>
              <a:rPr lang="fr-FR" b="1" dirty="0"/>
              <a:t>l</a:t>
            </a:r>
            <a:r>
              <a:rPr lang="fr-FR" b="1" dirty="0" smtClean="0"/>
              <a:t>ivraisons de biens</a:t>
            </a:r>
            <a:endParaRPr lang="fr-FR" b="1" dirty="0"/>
          </a:p>
          <a:p>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26</a:t>
            </a:fld>
            <a:endParaRPr lang="fr-BE"/>
          </a:p>
        </p:txBody>
      </p:sp>
    </p:spTree>
    <p:extLst>
      <p:ext uri="{BB962C8B-B14F-4D97-AF65-F5344CB8AC3E}">
        <p14:creationId xmlns:p14="http://schemas.microsoft.com/office/powerpoint/2010/main" val="2561135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74021"/>
                </a:solidFill>
              </a:rPr>
              <a:t>3. Les opérations imposables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FR" b="1" dirty="0" smtClean="0"/>
              <a:t>Sont des opérations soumises à la TVA </a:t>
            </a:r>
            <a:r>
              <a:rPr lang="fr-FR" dirty="0" smtClean="0"/>
              <a:t>:</a:t>
            </a:r>
          </a:p>
          <a:p>
            <a:pPr algn="just"/>
            <a:endParaRPr lang="fr-FR" dirty="0" smtClean="0"/>
          </a:p>
          <a:p>
            <a:pPr algn="just"/>
            <a:r>
              <a:rPr lang="fr-FR" dirty="0" smtClean="0"/>
              <a:t>Les prestations de l’avocat dans l’exercice normal de sa profession (missions de défense en justice, missions de conseil, etc.) ;</a:t>
            </a:r>
            <a:endParaRPr lang="fr-FR" dirty="0"/>
          </a:p>
          <a:p>
            <a:pPr algn="just"/>
            <a:r>
              <a:rPr lang="fr-FR" dirty="0" smtClean="0"/>
              <a:t>Les prestations en qualité d’arbitre ;</a:t>
            </a:r>
          </a:p>
          <a:p>
            <a:pPr algn="just"/>
            <a:r>
              <a:rPr lang="fr-FR" dirty="0" smtClean="0"/>
              <a:t>Les prestations en qualité de curateur ;</a:t>
            </a:r>
          </a:p>
          <a:p>
            <a:pPr algn="just"/>
            <a:r>
              <a:rPr lang="fr-FR" dirty="0" smtClean="0"/>
              <a:t>Les remplacements pour d’autres confrères ;</a:t>
            </a:r>
          </a:p>
          <a:p>
            <a:pPr algn="just"/>
            <a:r>
              <a:rPr lang="fr-FR" dirty="0" smtClean="0"/>
              <a:t>Les prestations sous la désignation du BAJ, la ‘bouteille à encre’</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27</a:t>
            </a:fld>
            <a:endParaRPr lang="fr-BE"/>
          </a:p>
        </p:txBody>
      </p:sp>
    </p:spTree>
    <p:extLst>
      <p:ext uri="{BB962C8B-B14F-4D97-AF65-F5344CB8AC3E}">
        <p14:creationId xmlns:p14="http://schemas.microsoft.com/office/powerpoint/2010/main" val="3435932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b="1" cap="small" dirty="0" smtClean="0">
                <a:solidFill>
                  <a:srgbClr val="D64020"/>
                </a:solidFill>
              </a:rPr>
              <a:t>4. La localisation de l’opération</a:t>
            </a:r>
            <a:endParaRPr lang="fr-BE" dirty="0"/>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28</a:t>
            </a:fld>
            <a:endParaRPr lang="fr-BE"/>
          </a:p>
        </p:txBody>
      </p:sp>
    </p:spTree>
    <p:extLst>
      <p:ext uri="{BB962C8B-B14F-4D97-AF65-F5344CB8AC3E}">
        <p14:creationId xmlns:p14="http://schemas.microsoft.com/office/powerpoint/2010/main" val="565792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4. La localisation de l’opération</a:t>
            </a:r>
            <a:endParaRPr lang="fr-BE" sz="4000" cap="small" dirty="0">
              <a:solidFill>
                <a:srgbClr val="D64020"/>
              </a:solidFill>
            </a:endParaRPr>
          </a:p>
        </p:txBody>
      </p:sp>
      <p:graphicFrame>
        <p:nvGraphicFramePr>
          <p:cNvPr id="10" name="Espace réservé du contenu 9"/>
          <p:cNvGraphicFramePr>
            <a:graphicFrameLocks noGrp="1"/>
          </p:cNvGraphicFramePr>
          <p:nvPr>
            <p:ph idx="4294967295"/>
            <p:extLst>
              <p:ext uri="{D42A27DB-BD31-4B8C-83A1-F6EECF244321}">
                <p14:modId xmlns:p14="http://schemas.microsoft.com/office/powerpoint/2010/main" val="832889842"/>
              </p:ext>
            </p:extLst>
          </p:nvPr>
        </p:nvGraphicFramePr>
        <p:xfrm>
          <a:off x="676894" y="2133600"/>
          <a:ext cx="11245932" cy="176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lèche vers le bas 16"/>
          <p:cNvSpPr/>
          <p:nvPr/>
        </p:nvSpPr>
        <p:spPr>
          <a:xfrm>
            <a:off x="1211283"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8" name="Flèche vers le bas 17"/>
          <p:cNvSpPr/>
          <p:nvPr/>
        </p:nvSpPr>
        <p:spPr>
          <a:xfrm>
            <a:off x="376249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9" name="Flèche vers le bas 18"/>
          <p:cNvSpPr/>
          <p:nvPr/>
        </p:nvSpPr>
        <p:spPr>
          <a:xfrm>
            <a:off x="6111834"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sz="800" dirty="0"/>
          </a:p>
        </p:txBody>
      </p:sp>
      <p:sp>
        <p:nvSpPr>
          <p:cNvPr id="20" name="Flèche vers le bas 19"/>
          <p:cNvSpPr/>
          <p:nvPr/>
        </p:nvSpPr>
        <p:spPr>
          <a:xfrm>
            <a:off x="846116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1" name="Flèche vers le bas 20"/>
          <p:cNvSpPr/>
          <p:nvPr/>
        </p:nvSpPr>
        <p:spPr>
          <a:xfrm>
            <a:off x="10422576"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2" name="Flèche vers le bas 21"/>
          <p:cNvSpPr/>
          <p:nvPr/>
        </p:nvSpPr>
        <p:spPr>
          <a:xfrm>
            <a:off x="11302731"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4" name="ZoneTexte 23"/>
          <p:cNvSpPr txBox="1"/>
          <p:nvPr/>
        </p:nvSpPr>
        <p:spPr>
          <a:xfrm>
            <a:off x="1615044" y="4589813"/>
            <a:ext cx="1993788" cy="307777"/>
          </a:xfrm>
          <a:prstGeom prst="rect">
            <a:avLst/>
          </a:prstGeom>
          <a:noFill/>
        </p:spPr>
        <p:txBody>
          <a:bodyPr wrap="square" rtlCol="0">
            <a:spAutoFit/>
          </a:bodyPr>
          <a:lstStyle/>
          <a:p>
            <a:r>
              <a:rPr lang="fr-BE" sz="1400" dirty="0" smtClean="0"/>
              <a:t>Non</a:t>
            </a:r>
            <a:endParaRPr lang="fr-BE" sz="1400" dirty="0"/>
          </a:p>
        </p:txBody>
      </p:sp>
      <p:sp>
        <p:nvSpPr>
          <p:cNvPr id="25" name="ZoneTexte 24"/>
          <p:cNvSpPr txBox="1"/>
          <p:nvPr/>
        </p:nvSpPr>
        <p:spPr>
          <a:xfrm>
            <a:off x="4166260" y="4589813"/>
            <a:ext cx="1945574" cy="307777"/>
          </a:xfrm>
          <a:prstGeom prst="rect">
            <a:avLst/>
          </a:prstGeom>
          <a:noFill/>
        </p:spPr>
        <p:txBody>
          <a:bodyPr wrap="square" rtlCol="0">
            <a:spAutoFit/>
          </a:bodyPr>
          <a:lstStyle/>
          <a:p>
            <a:r>
              <a:rPr lang="fr-BE" sz="1400" dirty="0" smtClean="0"/>
              <a:t>Non</a:t>
            </a:r>
            <a:endParaRPr lang="fr-BE" sz="1400" dirty="0"/>
          </a:p>
        </p:txBody>
      </p:sp>
      <p:sp>
        <p:nvSpPr>
          <p:cNvPr id="26" name="ZoneTexte 25"/>
          <p:cNvSpPr txBox="1"/>
          <p:nvPr/>
        </p:nvSpPr>
        <p:spPr>
          <a:xfrm>
            <a:off x="6515595" y="4589813"/>
            <a:ext cx="1945574" cy="307777"/>
          </a:xfrm>
          <a:prstGeom prst="rect">
            <a:avLst/>
          </a:prstGeom>
          <a:noFill/>
        </p:spPr>
        <p:txBody>
          <a:bodyPr wrap="square" rtlCol="0">
            <a:spAutoFit/>
          </a:bodyPr>
          <a:lstStyle/>
          <a:p>
            <a:r>
              <a:rPr lang="fr-BE" sz="1400" dirty="0" smtClean="0"/>
              <a:t>Hors Belgique</a:t>
            </a:r>
            <a:endParaRPr lang="fr-BE" sz="1400" dirty="0"/>
          </a:p>
        </p:txBody>
      </p:sp>
      <p:sp>
        <p:nvSpPr>
          <p:cNvPr id="27" name="ZoneTexte 26"/>
          <p:cNvSpPr txBox="1"/>
          <p:nvPr/>
        </p:nvSpPr>
        <p:spPr>
          <a:xfrm>
            <a:off x="8864930" y="4589813"/>
            <a:ext cx="1945574" cy="307777"/>
          </a:xfrm>
          <a:prstGeom prst="rect">
            <a:avLst/>
          </a:prstGeom>
          <a:noFill/>
        </p:spPr>
        <p:txBody>
          <a:bodyPr wrap="square" rtlCol="0">
            <a:spAutoFit/>
          </a:bodyPr>
          <a:lstStyle/>
          <a:p>
            <a:r>
              <a:rPr lang="fr-BE" sz="1400" dirty="0" smtClean="0"/>
              <a:t>Oui</a:t>
            </a:r>
            <a:endParaRPr lang="fr-BE" sz="1400" dirty="0"/>
          </a:p>
        </p:txBody>
      </p:sp>
      <p:grpSp>
        <p:nvGrpSpPr>
          <p:cNvPr id="4" name="Groupe 27"/>
          <p:cNvGrpSpPr/>
          <p:nvPr/>
        </p:nvGrpSpPr>
        <p:grpSpPr>
          <a:xfrm>
            <a:off x="719328" y="5586865"/>
            <a:ext cx="8814816" cy="1021359"/>
            <a:chOff x="5491" y="370073"/>
            <a:chExt cx="1702265" cy="1021359"/>
          </a:xfrm>
        </p:grpSpPr>
        <p:sp>
          <p:nvSpPr>
            <p:cNvPr id="29" name="Rectangle à coins arrondis 28"/>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t>Pas de TVA Belge</a:t>
              </a:r>
              <a:endParaRPr lang="fr-BE" sz="1900" kern="1200" dirty="0"/>
            </a:p>
          </p:txBody>
        </p:sp>
      </p:grpSp>
      <p:grpSp>
        <p:nvGrpSpPr>
          <p:cNvPr id="6" name="Groupe 30"/>
          <p:cNvGrpSpPr/>
          <p:nvPr/>
        </p:nvGrpSpPr>
        <p:grpSpPr>
          <a:xfrm>
            <a:off x="9689052" y="5616780"/>
            <a:ext cx="1339613" cy="1021359"/>
            <a:chOff x="5491" y="370073"/>
            <a:chExt cx="1702265" cy="1021359"/>
          </a:xfrm>
        </p:grpSpPr>
        <p:sp>
          <p:nvSpPr>
            <p:cNvPr id="32" name="Rectangle à coins arrondis 31"/>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600" dirty="0" smtClean="0">
                  <a:ln w="0"/>
                  <a:solidFill>
                    <a:schemeClr val="accent1"/>
                  </a:solidFill>
                  <a:effectLst>
                    <a:outerShdw blurRad="38100" dist="25400" dir="5400000" algn="ctr" rotWithShape="0">
                      <a:srgbClr val="6E747A">
                        <a:alpha val="43000"/>
                      </a:srgbClr>
                    </a:outerShdw>
                  </a:effectLst>
                </a:rPr>
                <a:t>Avocat</a:t>
              </a:r>
              <a:endParaRPr lang="fr-BE" sz="1600" kern="1200" dirty="0"/>
            </a:p>
          </p:txBody>
        </p:sp>
      </p:grpSp>
      <p:grpSp>
        <p:nvGrpSpPr>
          <p:cNvPr id="7" name="Groupe 33"/>
          <p:cNvGrpSpPr/>
          <p:nvPr/>
        </p:nvGrpSpPr>
        <p:grpSpPr>
          <a:xfrm>
            <a:off x="11042871" y="5616780"/>
            <a:ext cx="926897" cy="1021359"/>
            <a:chOff x="5491" y="370073"/>
            <a:chExt cx="1702265" cy="1021359"/>
          </a:xfrm>
        </p:grpSpPr>
        <p:sp>
          <p:nvSpPr>
            <p:cNvPr id="35" name="Rectangle à coins arrondis 34"/>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 name="Rectangle 35"/>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ln w="0"/>
                  <a:solidFill>
                    <a:schemeClr val="accent1"/>
                  </a:solidFill>
                  <a:effectLst>
                    <a:outerShdw blurRad="38100" dist="25400" dir="5400000" algn="ctr" rotWithShape="0">
                      <a:srgbClr val="6E747A">
                        <a:alpha val="43000"/>
                      </a:srgbClr>
                    </a:outerShdw>
                  </a:effectLst>
                </a:rPr>
                <a:t>Client</a:t>
              </a:r>
              <a:endParaRPr lang="fr-BE" sz="1900" kern="1200" dirty="0">
                <a:ln w="0"/>
                <a:solidFill>
                  <a:schemeClr val="accent1"/>
                </a:solidFill>
                <a:effectLst>
                  <a:outerShdw blurRad="38100" dist="25400" dir="5400000" algn="ctr" rotWithShape="0">
                    <a:srgbClr val="6E747A">
                      <a:alpha val="43000"/>
                    </a:srgbClr>
                  </a:outerShdw>
                </a:effectLst>
              </a:endParaRPr>
            </a:p>
          </p:txBody>
        </p:sp>
      </p:grpSp>
      <p:sp>
        <p:nvSpPr>
          <p:cNvPr id="3" name="Espace réservé du numéro de diapositive 2"/>
          <p:cNvSpPr>
            <a:spLocks noGrp="1"/>
          </p:cNvSpPr>
          <p:nvPr>
            <p:ph type="sldNum" sz="quarter" idx="4294967295"/>
          </p:nvPr>
        </p:nvSpPr>
        <p:spPr>
          <a:xfrm>
            <a:off x="8610600" y="6356350"/>
            <a:ext cx="2743200" cy="365125"/>
          </a:xfrm>
        </p:spPr>
        <p:txBody>
          <a:bodyPr/>
          <a:lstStyle/>
          <a:p>
            <a:fld id="{E33BA543-C8B3-4C91-8A3D-FB821E3AC790}" type="slidenum">
              <a:rPr lang="fr-BE" smtClean="0"/>
              <a:pPr/>
              <a:t>29</a:t>
            </a:fld>
            <a:endParaRPr lang="fr-BE"/>
          </a:p>
        </p:txBody>
      </p:sp>
      <p:sp>
        <p:nvSpPr>
          <p:cNvPr id="5" name="ZoneTexte 4"/>
          <p:cNvSpPr txBox="1"/>
          <p:nvPr/>
        </p:nvSpPr>
        <p:spPr>
          <a:xfrm>
            <a:off x="719328" y="1731776"/>
            <a:ext cx="3446932" cy="400110"/>
          </a:xfrm>
          <a:prstGeom prst="rect">
            <a:avLst/>
          </a:prstGeom>
          <a:noFill/>
        </p:spPr>
        <p:txBody>
          <a:bodyPr wrap="square" rtlCol="0">
            <a:spAutoFit/>
          </a:bodyPr>
          <a:lstStyle/>
          <a:p>
            <a:r>
              <a:rPr lang="fr-BE" sz="2000" dirty="0" smtClean="0"/>
              <a:t>Les cinq questions de la TVA</a:t>
            </a:r>
            <a:endParaRPr lang="fr-BE" sz="2000" dirty="0"/>
          </a:p>
        </p:txBody>
      </p:sp>
    </p:spTree>
    <p:extLst>
      <p:ext uri="{BB962C8B-B14F-4D97-AF65-F5344CB8AC3E}">
        <p14:creationId xmlns:p14="http://schemas.microsoft.com/office/powerpoint/2010/main" val="3595185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b="1" cap="small" dirty="0" smtClean="0">
                <a:solidFill>
                  <a:srgbClr val="D74021"/>
                </a:solidFill>
              </a:rPr>
              <a:t>Documentation</a:t>
            </a:r>
            <a:endParaRPr lang="fr-BE" sz="4000" b="1"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77500" lnSpcReduction="20000"/>
          </a:bodyPr>
          <a:lstStyle/>
          <a:p>
            <a:pPr algn="just"/>
            <a:r>
              <a:rPr lang="fr-BE" dirty="0" smtClean="0"/>
              <a:t>Directive </a:t>
            </a:r>
            <a:r>
              <a:rPr lang="fr-FR" dirty="0" smtClean="0"/>
              <a:t>2006</a:t>
            </a:r>
            <a:r>
              <a:rPr lang="fr-FR" dirty="0"/>
              <a:t>/112/CE du Conseil, du 28 novembre 2006, relative au système commun de taxe sur la valeur </a:t>
            </a:r>
            <a:r>
              <a:rPr lang="fr-FR" dirty="0" smtClean="0"/>
              <a:t>ajoutée </a:t>
            </a:r>
          </a:p>
          <a:p>
            <a:pPr algn="just"/>
            <a:r>
              <a:rPr lang="fr-FR" dirty="0" smtClean="0"/>
              <a:t>Code TVA</a:t>
            </a:r>
            <a:r>
              <a:rPr lang="fr-BE" dirty="0"/>
              <a:t> </a:t>
            </a:r>
            <a:r>
              <a:rPr lang="fr-BE" dirty="0" smtClean="0"/>
              <a:t>: </a:t>
            </a:r>
            <a:r>
              <a:rPr lang="fr-BE" dirty="0" smtClean="0">
                <a:hlinkClick r:id="rId2"/>
              </a:rPr>
              <a:t>www.fisconetplus.be</a:t>
            </a:r>
            <a:endParaRPr lang="fr-BE" dirty="0"/>
          </a:p>
          <a:p>
            <a:pPr algn="just"/>
            <a:r>
              <a:rPr lang="fr-BE" dirty="0" smtClean="0"/>
              <a:t>Loi </a:t>
            </a:r>
            <a:r>
              <a:rPr lang="fr-BE" dirty="0"/>
              <a:t>du 30 juillet 2013 contenant des dispositions diverses (</a:t>
            </a:r>
            <a:r>
              <a:rPr lang="fr-BE" i="1" dirty="0" smtClean="0"/>
              <a:t>M.B., </a:t>
            </a:r>
            <a:r>
              <a:rPr lang="fr-BE" dirty="0"/>
              <a:t>1.8.2013, 2</a:t>
            </a:r>
            <a:r>
              <a:rPr lang="fr-BE" baseline="30000" dirty="0"/>
              <a:t>ème</a:t>
            </a:r>
            <a:r>
              <a:rPr lang="fr-BE" dirty="0"/>
              <a:t> édition</a:t>
            </a:r>
            <a:r>
              <a:rPr lang="fr-BE" dirty="0" smtClean="0"/>
              <a:t>), article </a:t>
            </a:r>
            <a:r>
              <a:rPr lang="fr-BE" dirty="0"/>
              <a:t>60 </a:t>
            </a:r>
            <a:r>
              <a:rPr lang="fr-BE" dirty="0" smtClean="0"/>
              <a:t>: l’exemption </a:t>
            </a:r>
            <a:r>
              <a:rPr lang="fr-BE" dirty="0"/>
              <a:t>des </a:t>
            </a:r>
            <a:r>
              <a:rPr lang="fr-BE" dirty="0" smtClean="0"/>
              <a:t>prestations de services des avocats est supprimée à partir du 1.1.2014</a:t>
            </a:r>
          </a:p>
          <a:p>
            <a:pPr algn="just"/>
            <a:r>
              <a:rPr lang="fr-BE" dirty="0" smtClean="0"/>
              <a:t>Projet de circulaire administrative n°AAFisc N°xx/2013 (E.T.124.xxx) </a:t>
            </a:r>
          </a:p>
          <a:p>
            <a:pPr algn="just"/>
            <a:r>
              <a:rPr lang="fr-BE" dirty="0" smtClean="0"/>
              <a:t>Site dédié à la TVA d’AVOCATS.BE (</a:t>
            </a:r>
            <a:r>
              <a:rPr lang="fr-BE" dirty="0" smtClean="0">
                <a:hlinkClick r:id="rId3"/>
              </a:rPr>
              <a:t>www.avocats.be</a:t>
            </a:r>
            <a:r>
              <a:rPr lang="fr-BE" dirty="0" smtClean="0"/>
              <a:t>) : </a:t>
            </a:r>
          </a:p>
          <a:p>
            <a:pPr marL="0" indent="0" algn="just">
              <a:buNone/>
            </a:pPr>
            <a:r>
              <a:rPr lang="fr-BE" sz="3600" b="1" dirty="0" smtClean="0"/>
              <a:t>	http://www.infos-tva-avocats.be </a:t>
            </a:r>
            <a:endParaRPr lang="fr-BE" sz="3600" b="1" dirty="0"/>
          </a:p>
          <a:p>
            <a:pPr marL="0" indent="0" algn="just">
              <a:buNone/>
            </a:pPr>
            <a:r>
              <a:rPr lang="fr-BE" dirty="0"/>
              <a:t>	</a:t>
            </a:r>
            <a:r>
              <a:rPr lang="fr-BE" dirty="0" smtClean="0"/>
              <a:t>- lire les </a:t>
            </a:r>
            <a:r>
              <a:rPr lang="fr-BE" i="1" dirty="0" smtClean="0"/>
              <a:t>FAQs</a:t>
            </a:r>
          </a:p>
          <a:p>
            <a:pPr marL="0" indent="0" algn="just">
              <a:buNone/>
            </a:pPr>
            <a:r>
              <a:rPr lang="fr-BE" dirty="0"/>
              <a:t>	</a:t>
            </a:r>
            <a:r>
              <a:rPr lang="fr-BE" dirty="0" smtClean="0"/>
              <a:t>- pour poser des questions : </a:t>
            </a:r>
            <a:r>
              <a:rPr lang="fr-BE" i="1" dirty="0" smtClean="0">
                <a:hlinkClick r:id="rId4"/>
              </a:rPr>
              <a:t>tva@avocats.be</a:t>
            </a:r>
            <a:endParaRPr lang="fr-BE" i="1" dirty="0" smtClean="0"/>
          </a:p>
          <a:p>
            <a:pPr algn="just"/>
            <a:r>
              <a:rPr lang="fr-BE" dirty="0" smtClean="0"/>
              <a:t>Site VIES </a:t>
            </a:r>
            <a:r>
              <a:rPr lang="fr-BE" dirty="0"/>
              <a:t>pour valider un numéro de TVA dans l’UE : </a:t>
            </a:r>
            <a:endParaRPr lang="fr-BE" dirty="0" smtClean="0"/>
          </a:p>
          <a:p>
            <a:pPr marL="0" indent="0" algn="just">
              <a:buNone/>
            </a:pPr>
            <a:r>
              <a:rPr lang="fr-BE" i="1" dirty="0"/>
              <a:t>	</a:t>
            </a:r>
            <a:r>
              <a:rPr lang="fr-BE" i="1" dirty="0" smtClean="0">
                <a:hlinkClick r:id="rId5"/>
              </a:rPr>
              <a:t>http</a:t>
            </a:r>
            <a:r>
              <a:rPr lang="fr-BE" i="1" dirty="0">
                <a:hlinkClick r:id="rId5"/>
              </a:rPr>
              <a:t>://ec.europa.eu/taxation_customs/vies</a:t>
            </a:r>
            <a:r>
              <a:rPr lang="fr-BE" i="1" dirty="0" smtClean="0">
                <a:hlinkClick r:id="rId5"/>
              </a:rPr>
              <a:t>/</a:t>
            </a:r>
            <a:r>
              <a:rPr lang="fr-BE" i="1" dirty="0" smtClean="0"/>
              <a:t>   </a:t>
            </a:r>
          </a:p>
          <a:p>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a:t>
            </a:fld>
            <a:endParaRPr lang="fr-BE"/>
          </a:p>
        </p:txBody>
      </p:sp>
    </p:spTree>
    <p:extLst>
      <p:ext uri="{BB962C8B-B14F-4D97-AF65-F5344CB8AC3E}">
        <p14:creationId xmlns:p14="http://schemas.microsoft.com/office/powerpoint/2010/main" val="2106985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64020"/>
                </a:solidFill>
              </a:rPr>
              <a:t>4. La localisation de l’opération</a:t>
            </a:r>
            <a:endParaRPr lang="fr-BE" dirty="0"/>
          </a:p>
        </p:txBody>
      </p:sp>
      <p:sp>
        <p:nvSpPr>
          <p:cNvPr id="3" name="Espace réservé du contenu 2"/>
          <p:cNvSpPr>
            <a:spLocks noGrp="1"/>
          </p:cNvSpPr>
          <p:nvPr>
            <p:ph idx="4294967295"/>
          </p:nvPr>
        </p:nvSpPr>
        <p:spPr>
          <a:xfrm>
            <a:off x="838200" y="1825625"/>
            <a:ext cx="10515600" cy="4351338"/>
          </a:xfrm>
        </p:spPr>
        <p:txBody>
          <a:bodyPr>
            <a:normAutofit lnSpcReduction="10000"/>
          </a:bodyPr>
          <a:lstStyle/>
          <a:p>
            <a:pPr algn="just"/>
            <a:r>
              <a:rPr lang="fr-BE" dirty="0" smtClean="0"/>
              <a:t>Intérêt de la question : seules les prestations localisées en Belgique sont taxables en Belgique.</a:t>
            </a:r>
          </a:p>
          <a:p>
            <a:pPr algn="just"/>
            <a:endParaRPr lang="fr-BE" dirty="0" smtClean="0"/>
          </a:p>
          <a:p>
            <a:pPr algn="just"/>
            <a:r>
              <a:rPr lang="fr-BE" dirty="0" smtClean="0"/>
              <a:t>Distinction fondamentale :</a:t>
            </a:r>
          </a:p>
          <a:p>
            <a:pPr algn="just"/>
            <a:endParaRPr lang="fr-BE" sz="2300" dirty="0"/>
          </a:p>
          <a:p>
            <a:pPr lvl="1" algn="just"/>
            <a:r>
              <a:rPr lang="fr-BE" dirty="0" smtClean="0"/>
              <a:t>B 2 B (article 21 C.T.V.A.) : en principe, localisation au lieu d’établissement du preneur; </a:t>
            </a:r>
            <a:r>
              <a:rPr lang="fr-BE" i="1" dirty="0" smtClean="0"/>
              <a:t>Exemple : prestation d’un avocat belge pour un avocat français.</a:t>
            </a:r>
            <a:endParaRPr lang="fr-BE" dirty="0" smtClean="0"/>
          </a:p>
          <a:p>
            <a:pPr lvl="1" algn="just"/>
            <a:r>
              <a:rPr lang="fr-BE" dirty="0" smtClean="0"/>
              <a:t>B 2 C (article 21</a:t>
            </a:r>
            <a:r>
              <a:rPr lang="fr-BE" i="1" dirty="0" smtClean="0"/>
              <a:t>bis </a:t>
            </a:r>
            <a:r>
              <a:rPr lang="fr-BE" dirty="0" smtClean="0"/>
              <a:t>C.T.V.A.) : en principe, localisation au lieu d’établissement du prestataire; </a:t>
            </a:r>
            <a:r>
              <a:rPr lang="fr-BE" i="1" dirty="0" smtClean="0"/>
              <a:t>Exemple : prestation d’un avocat belge pour un particulier français.</a:t>
            </a:r>
            <a:endParaRPr lang="fr-BE" dirty="0" smtClean="0"/>
          </a:p>
          <a:p>
            <a:pPr lvl="1" algn="just"/>
            <a:r>
              <a:rPr lang="fr-BE" dirty="0" smtClean="0"/>
              <a:t>Question incontournable : identification du client</a:t>
            </a:r>
            <a:r>
              <a:rPr lang="fr-BE" sz="1900" dirty="0" smtClean="0"/>
              <a:t>.</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30</a:t>
            </a:fld>
            <a:endParaRPr lang="fr-BE"/>
          </a:p>
        </p:txBody>
      </p:sp>
    </p:spTree>
    <p:extLst>
      <p:ext uri="{BB962C8B-B14F-4D97-AF65-F5344CB8AC3E}">
        <p14:creationId xmlns:p14="http://schemas.microsoft.com/office/powerpoint/2010/main" val="333019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64020"/>
                </a:solidFill>
              </a:rPr>
              <a:t>4. La localisation de l’opération</a:t>
            </a:r>
            <a:endParaRPr lang="fr-BE" dirty="0"/>
          </a:p>
        </p:txBody>
      </p:sp>
      <p:graphicFrame>
        <p:nvGraphicFramePr>
          <p:cNvPr id="5" name="Espace réservé du contenu 4"/>
          <p:cNvGraphicFramePr>
            <a:graphicFrameLocks noGrp="1"/>
          </p:cNvGraphicFramePr>
          <p:nvPr>
            <p:ph idx="4294967295"/>
            <p:extLst>
              <p:ext uri="{D42A27DB-BD31-4B8C-83A1-F6EECF244321}">
                <p14:modId xmlns:p14="http://schemas.microsoft.com/office/powerpoint/2010/main" val="4081546490"/>
              </p:ext>
            </p:extLst>
          </p:nvPr>
        </p:nvGraphicFramePr>
        <p:xfrm>
          <a:off x="838200" y="1825625"/>
          <a:ext cx="10515600" cy="530352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fr-FR" sz="2800" dirty="0" smtClean="0">
                          <a:solidFill>
                            <a:schemeClr val="tx1"/>
                          </a:solidFill>
                        </a:rPr>
                        <a:t>B</a:t>
                      </a:r>
                      <a:r>
                        <a:rPr lang="fr-FR" sz="2800" baseline="0" dirty="0" smtClean="0">
                          <a:solidFill>
                            <a:schemeClr val="tx1"/>
                          </a:solidFill>
                        </a:rPr>
                        <a:t> 2 B</a:t>
                      </a:r>
                      <a:endParaRPr lang="fr-FR" sz="2800" dirty="0">
                        <a:solidFill>
                          <a:schemeClr val="tx1"/>
                        </a:solidFill>
                      </a:endParaRPr>
                    </a:p>
                  </a:txBody>
                  <a:tcPr/>
                </a:tc>
                <a:tc>
                  <a:txBody>
                    <a:bodyPr/>
                    <a:lstStyle/>
                    <a:p>
                      <a:pPr algn="ctr"/>
                      <a:r>
                        <a:rPr lang="fr-FR" sz="2800" dirty="0" smtClean="0">
                          <a:solidFill>
                            <a:schemeClr val="tx1"/>
                          </a:solidFill>
                        </a:rPr>
                        <a:t>B</a:t>
                      </a:r>
                      <a:r>
                        <a:rPr lang="fr-FR" sz="2800" baseline="0" dirty="0" smtClean="0">
                          <a:solidFill>
                            <a:schemeClr val="tx1"/>
                          </a:solidFill>
                        </a:rPr>
                        <a:t> 2 C</a:t>
                      </a:r>
                      <a:endParaRPr lang="fr-FR" sz="2800" dirty="0">
                        <a:solidFill>
                          <a:schemeClr val="tx1"/>
                        </a:solidFill>
                      </a:endParaRPr>
                    </a:p>
                  </a:txBody>
                  <a:tcPr/>
                </a:tc>
              </a:tr>
              <a:tr h="370840">
                <a:tc>
                  <a:txBody>
                    <a:bodyPr/>
                    <a:lstStyle/>
                    <a:p>
                      <a:endParaRPr lang="fr-FR" sz="2800" dirty="0" smtClean="0"/>
                    </a:p>
                    <a:p>
                      <a:r>
                        <a:rPr lang="fr-FR" sz="2800" dirty="0" smtClean="0"/>
                        <a:t>L’assujetti :</a:t>
                      </a:r>
                    </a:p>
                    <a:p>
                      <a:pPr marL="914400" lvl="1" indent="-457200">
                        <a:buFont typeface="Arial" panose="020B0604020202020204" pitchFamily="34" charset="0"/>
                        <a:buChar char="•"/>
                      </a:pPr>
                      <a:r>
                        <a:rPr lang="fr-FR" sz="2800" dirty="0" smtClean="0"/>
                        <a:t>ordinaire</a:t>
                      </a:r>
                    </a:p>
                    <a:p>
                      <a:pPr marL="914400" lvl="1" indent="-457200">
                        <a:buFont typeface="Arial" panose="020B0604020202020204" pitchFamily="34" charset="0"/>
                        <a:buChar char="•"/>
                      </a:pPr>
                      <a:r>
                        <a:rPr lang="fr-FR" sz="2800" dirty="0" smtClean="0"/>
                        <a:t>exempté (médecin, école,</a:t>
                      </a:r>
                      <a:r>
                        <a:rPr lang="fr-FR" sz="2800" baseline="0" dirty="0" smtClean="0"/>
                        <a:t> hôpital, ASBL,…)</a:t>
                      </a:r>
                    </a:p>
                    <a:p>
                      <a:pPr marL="914400" lvl="1" indent="-457200">
                        <a:buFont typeface="Arial" panose="020B0604020202020204" pitchFamily="34" charset="0"/>
                        <a:buChar char="•"/>
                      </a:pPr>
                      <a:r>
                        <a:rPr lang="fr-FR" sz="2800" baseline="0" dirty="0" smtClean="0"/>
                        <a:t>Franchisé</a:t>
                      </a:r>
                    </a:p>
                    <a:p>
                      <a:pPr marL="914400" lvl="1" indent="-457200">
                        <a:buFont typeface="Arial" panose="020B0604020202020204" pitchFamily="34" charset="0"/>
                        <a:buChar char="•"/>
                      </a:pPr>
                      <a:r>
                        <a:rPr lang="fr-FR" sz="2800" baseline="0" dirty="0" smtClean="0"/>
                        <a:t>Partiel : personne morale non assujettie identifiée</a:t>
                      </a:r>
                    </a:p>
                    <a:p>
                      <a:endParaRPr lang="fr-FR" sz="2800" dirty="0" smtClean="0"/>
                    </a:p>
                    <a:p>
                      <a:endParaRPr lang="fr-FR" sz="2800" dirty="0" smtClean="0"/>
                    </a:p>
                    <a:p>
                      <a:endParaRPr lang="fr-FR" sz="2800" dirty="0"/>
                    </a:p>
                  </a:txBody>
                  <a:tcPr/>
                </a:tc>
                <a:tc>
                  <a:txBody>
                    <a:bodyPr/>
                    <a:lstStyle/>
                    <a:p>
                      <a:endParaRPr lang="fr-FR" sz="2800" dirty="0" smtClean="0"/>
                    </a:p>
                    <a:p>
                      <a:pPr marL="457200" indent="-457200">
                        <a:buFont typeface="Arial" panose="020B0604020202020204" pitchFamily="34" charset="0"/>
                        <a:buChar char="•"/>
                      </a:pPr>
                      <a:r>
                        <a:rPr lang="fr-FR" sz="2800" dirty="0" smtClean="0"/>
                        <a:t>Le consommateur privé</a:t>
                      </a:r>
                    </a:p>
                    <a:p>
                      <a:pPr marL="457200" indent="-457200">
                        <a:buFont typeface="Arial" panose="020B0604020202020204" pitchFamily="34" charset="0"/>
                        <a:buChar char="•"/>
                      </a:pPr>
                      <a:r>
                        <a:rPr lang="fr-FR" sz="2800" dirty="0" smtClean="0"/>
                        <a:t>L’assujetti agissant</a:t>
                      </a:r>
                      <a:r>
                        <a:rPr lang="fr-FR" sz="2800" baseline="0" dirty="0" smtClean="0"/>
                        <a:t> pour ses besoins privés</a:t>
                      </a:r>
                      <a:endParaRPr lang="fr-FR" sz="2800" dirty="0" smtClean="0"/>
                    </a:p>
                    <a:p>
                      <a:pPr marL="457200" indent="-457200">
                        <a:buFont typeface="Arial" panose="020B0604020202020204" pitchFamily="34" charset="0"/>
                        <a:buChar char="•"/>
                      </a:pPr>
                      <a:r>
                        <a:rPr lang="fr-FR" sz="2800" dirty="0" smtClean="0"/>
                        <a:t>La personne morale non assujettie non identifiée</a:t>
                      </a:r>
                    </a:p>
                    <a:p>
                      <a:pPr marL="457200" indent="-457200">
                        <a:buFont typeface="Arial" panose="020B0604020202020204" pitchFamily="34" charset="0"/>
                        <a:buChar char="•"/>
                      </a:pPr>
                      <a:r>
                        <a:rPr lang="fr-FR" sz="2800" dirty="0" smtClean="0"/>
                        <a:t>La holding pure</a:t>
                      </a:r>
                    </a:p>
                    <a:p>
                      <a:endParaRPr lang="fr-FR" sz="2800" dirty="0"/>
                    </a:p>
                  </a:txBody>
                  <a:tcPr/>
                </a:tc>
              </a:tr>
            </a:tbl>
          </a:graphicData>
        </a:graphic>
      </p:graphicFrame>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31</a:t>
            </a:fld>
            <a:endParaRPr lang="fr-BE"/>
          </a:p>
        </p:txBody>
      </p:sp>
    </p:spTree>
    <p:extLst>
      <p:ext uri="{BB962C8B-B14F-4D97-AF65-F5344CB8AC3E}">
        <p14:creationId xmlns:p14="http://schemas.microsoft.com/office/powerpoint/2010/main" val="2150520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64020"/>
                </a:solidFill>
              </a:rPr>
              <a:t>4. La localisation de l’opération</a:t>
            </a:r>
            <a:endParaRPr lang="fr-BE" dirty="0"/>
          </a:p>
        </p:txBody>
      </p:sp>
      <p:sp>
        <p:nvSpPr>
          <p:cNvPr id="3" name="Espace réservé du contenu 2"/>
          <p:cNvSpPr>
            <a:spLocks noGrp="1"/>
          </p:cNvSpPr>
          <p:nvPr>
            <p:ph idx="4294967295"/>
          </p:nvPr>
        </p:nvSpPr>
        <p:spPr>
          <a:xfrm>
            <a:off x="838200" y="1468876"/>
            <a:ext cx="10515600" cy="4887473"/>
          </a:xfrm>
        </p:spPr>
        <p:txBody>
          <a:bodyPr>
            <a:normAutofit lnSpcReduction="10000"/>
          </a:bodyPr>
          <a:lstStyle/>
          <a:p>
            <a:pPr marL="514350" indent="-514350" algn="just">
              <a:buFont typeface="+mj-lt"/>
              <a:buAutoNum type="arabicPeriod"/>
            </a:pPr>
            <a:r>
              <a:rPr lang="fr-BE" sz="3300" b="1" dirty="0" smtClean="0">
                <a:solidFill>
                  <a:srgbClr val="FF0000"/>
                </a:solidFill>
              </a:rPr>
              <a:t>Exception aux règles B 2 B et B 2 C :</a:t>
            </a:r>
          </a:p>
          <a:p>
            <a:pPr marL="0" indent="0" algn="just">
              <a:buNone/>
            </a:pPr>
            <a:endParaRPr lang="fr-BE" sz="1200" b="1" dirty="0" smtClean="0">
              <a:solidFill>
                <a:srgbClr val="FF0000"/>
              </a:solidFill>
            </a:endParaRPr>
          </a:p>
          <a:p>
            <a:pPr algn="just">
              <a:lnSpc>
                <a:spcPct val="80000"/>
              </a:lnSpc>
            </a:pPr>
            <a:r>
              <a:rPr lang="fr-BE" u="sng" dirty="0" smtClean="0"/>
              <a:t>Prestations immobilières </a:t>
            </a:r>
            <a:r>
              <a:rPr lang="fr-BE" dirty="0" smtClean="0"/>
              <a:t>: </a:t>
            </a:r>
            <a:r>
              <a:rPr lang="fr-BE" sz="2700" dirty="0" smtClean="0"/>
              <a:t>Localisation à l’endroit de l’immeuble (Point 52 de la circulaire)</a:t>
            </a:r>
          </a:p>
          <a:p>
            <a:pPr algn="just">
              <a:lnSpc>
                <a:spcPct val="80000"/>
              </a:lnSpc>
            </a:pPr>
            <a:endParaRPr lang="fr-BE" sz="2700" dirty="0"/>
          </a:p>
          <a:p>
            <a:pPr algn="just">
              <a:lnSpc>
                <a:spcPct val="80000"/>
              </a:lnSpc>
            </a:pPr>
            <a:r>
              <a:rPr lang="fr-BE" u="sng" dirty="0" smtClean="0"/>
              <a:t>Prestations à des preneurs établis hors U.E. :</a:t>
            </a:r>
            <a:r>
              <a:rPr lang="fr-BE" dirty="0" smtClean="0"/>
              <a:t> prestation localisée hors U.E., même si client non assujetti (article 21</a:t>
            </a:r>
            <a:r>
              <a:rPr lang="fr-BE" i="1" dirty="0" smtClean="0"/>
              <a:t>bis, </a:t>
            </a:r>
            <a:r>
              <a:rPr lang="fr-BE" dirty="0" smtClean="0"/>
              <a:t>§ 2, 10°, C.T.V.A.)</a:t>
            </a:r>
          </a:p>
          <a:p>
            <a:pPr marL="0" indent="0" algn="just">
              <a:lnSpc>
                <a:spcPct val="100000"/>
              </a:lnSpc>
              <a:buNone/>
            </a:pPr>
            <a:r>
              <a:rPr lang="fr-BE" sz="3300" b="1" dirty="0" smtClean="0">
                <a:solidFill>
                  <a:srgbClr val="FF0000"/>
                </a:solidFill>
              </a:rPr>
              <a:t>2. Précision pour les prestations d’arbitre </a:t>
            </a:r>
            <a:r>
              <a:rPr lang="fr-BE" sz="3300" b="1" dirty="0">
                <a:solidFill>
                  <a:srgbClr val="FF0000"/>
                </a:solidFill>
              </a:rPr>
              <a:t>:</a:t>
            </a:r>
          </a:p>
          <a:p>
            <a:pPr algn="just">
              <a:lnSpc>
                <a:spcPct val="80000"/>
              </a:lnSpc>
            </a:pPr>
            <a:r>
              <a:rPr lang="fr-BE" dirty="0" smtClean="0"/>
              <a:t>C.J.U.E., </a:t>
            </a:r>
            <a:r>
              <a:rPr lang="fr-BE" dirty="0" err="1" smtClean="0"/>
              <a:t>von</a:t>
            </a:r>
            <a:r>
              <a:rPr lang="fr-BE" dirty="0" smtClean="0"/>
              <a:t> HOFFMANN : pas d’assimilation aux avocats</a:t>
            </a:r>
          </a:p>
          <a:p>
            <a:pPr algn="just">
              <a:lnSpc>
                <a:spcPct val="80000"/>
              </a:lnSpc>
            </a:pPr>
            <a:r>
              <a:rPr lang="fr-BE" dirty="0" smtClean="0"/>
              <a:t>Conséquence :</a:t>
            </a:r>
            <a:endParaRPr lang="fr-BE" dirty="0"/>
          </a:p>
          <a:p>
            <a:pPr lvl="1" algn="just">
              <a:lnSpc>
                <a:spcPct val="80000"/>
              </a:lnSpc>
            </a:pPr>
            <a:r>
              <a:rPr lang="fr-BE" dirty="0" smtClean="0"/>
              <a:t>Preneur assujetti : lieu du preneur (règle générale de 21</a:t>
            </a:r>
            <a:r>
              <a:rPr lang="fr-BE" i="1" dirty="0"/>
              <a:t> </a:t>
            </a:r>
            <a:r>
              <a:rPr lang="fr-BE" dirty="0" smtClean="0"/>
              <a:t>C.T.V.A.)</a:t>
            </a:r>
          </a:p>
          <a:p>
            <a:pPr lvl="1" algn="just">
              <a:lnSpc>
                <a:spcPct val="80000"/>
              </a:lnSpc>
            </a:pPr>
            <a:r>
              <a:rPr lang="fr-BE" dirty="0" smtClean="0"/>
              <a:t>Preneur non assujetti : lieu du prestataire (règle générale de 21</a:t>
            </a:r>
            <a:r>
              <a:rPr lang="fr-BE" i="1" dirty="0" smtClean="0"/>
              <a:t>bis </a:t>
            </a:r>
            <a:r>
              <a:rPr lang="fr-BE" dirty="0" smtClean="0"/>
              <a:t>C.T.V.A.) </a:t>
            </a:r>
          </a:p>
          <a:p>
            <a:pPr algn="just"/>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32</a:t>
            </a:fld>
            <a:endParaRPr lang="fr-BE"/>
          </a:p>
        </p:txBody>
      </p:sp>
    </p:spTree>
    <p:extLst>
      <p:ext uri="{BB962C8B-B14F-4D97-AF65-F5344CB8AC3E}">
        <p14:creationId xmlns:p14="http://schemas.microsoft.com/office/powerpoint/2010/main" val="8747630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5. </a:t>
            </a:r>
            <a:r>
              <a:rPr lang="fr-BE" b="1" cap="small" dirty="0">
                <a:solidFill>
                  <a:srgbClr val="D64020"/>
                </a:solidFill>
              </a:rPr>
              <a:t>Les </a:t>
            </a:r>
            <a:r>
              <a:rPr lang="fr-BE" b="1" cap="small" dirty="0" smtClean="0">
                <a:solidFill>
                  <a:srgbClr val="D64020"/>
                </a:solidFill>
              </a:rPr>
              <a:t>exemptions</a:t>
            </a:r>
            <a:endParaRPr lang="fr-BE" dirty="0"/>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33</a:t>
            </a:fld>
            <a:endParaRPr lang="fr-BE"/>
          </a:p>
        </p:txBody>
      </p:sp>
    </p:spTree>
    <p:extLst>
      <p:ext uri="{BB962C8B-B14F-4D97-AF65-F5344CB8AC3E}">
        <p14:creationId xmlns:p14="http://schemas.microsoft.com/office/powerpoint/2010/main" val="2671627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5.1. Les exemptions</a:t>
            </a:r>
            <a:endParaRPr lang="fr-BE" sz="4000" cap="small" dirty="0">
              <a:solidFill>
                <a:srgbClr val="D64020"/>
              </a:solidFill>
            </a:endParaRPr>
          </a:p>
        </p:txBody>
      </p:sp>
      <p:graphicFrame>
        <p:nvGraphicFramePr>
          <p:cNvPr id="10" name="Espace réservé du contenu 9"/>
          <p:cNvGraphicFramePr>
            <a:graphicFrameLocks noGrp="1"/>
          </p:cNvGraphicFramePr>
          <p:nvPr>
            <p:ph idx="4294967295"/>
            <p:extLst>
              <p:ext uri="{D42A27DB-BD31-4B8C-83A1-F6EECF244321}">
                <p14:modId xmlns:p14="http://schemas.microsoft.com/office/powerpoint/2010/main" val="2510109578"/>
              </p:ext>
            </p:extLst>
          </p:nvPr>
        </p:nvGraphicFramePr>
        <p:xfrm>
          <a:off x="676894" y="2133600"/>
          <a:ext cx="11245932" cy="176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lèche vers le bas 16"/>
          <p:cNvSpPr/>
          <p:nvPr/>
        </p:nvSpPr>
        <p:spPr>
          <a:xfrm>
            <a:off x="1211283"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8" name="Flèche vers le bas 17"/>
          <p:cNvSpPr/>
          <p:nvPr/>
        </p:nvSpPr>
        <p:spPr>
          <a:xfrm>
            <a:off x="376249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9" name="Flèche vers le bas 18"/>
          <p:cNvSpPr/>
          <p:nvPr/>
        </p:nvSpPr>
        <p:spPr>
          <a:xfrm>
            <a:off x="6111834"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sz="800" dirty="0"/>
          </a:p>
        </p:txBody>
      </p:sp>
      <p:sp>
        <p:nvSpPr>
          <p:cNvPr id="20" name="Flèche vers le bas 19"/>
          <p:cNvSpPr/>
          <p:nvPr/>
        </p:nvSpPr>
        <p:spPr>
          <a:xfrm>
            <a:off x="846116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1" name="Flèche vers le bas 20"/>
          <p:cNvSpPr/>
          <p:nvPr/>
        </p:nvSpPr>
        <p:spPr>
          <a:xfrm>
            <a:off x="10422576"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2" name="Flèche vers le bas 21"/>
          <p:cNvSpPr/>
          <p:nvPr/>
        </p:nvSpPr>
        <p:spPr>
          <a:xfrm>
            <a:off x="11302731"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4" name="ZoneTexte 23"/>
          <p:cNvSpPr txBox="1"/>
          <p:nvPr/>
        </p:nvSpPr>
        <p:spPr>
          <a:xfrm>
            <a:off x="1615044" y="4589813"/>
            <a:ext cx="1993788" cy="307777"/>
          </a:xfrm>
          <a:prstGeom prst="rect">
            <a:avLst/>
          </a:prstGeom>
          <a:noFill/>
        </p:spPr>
        <p:txBody>
          <a:bodyPr wrap="square" rtlCol="0">
            <a:spAutoFit/>
          </a:bodyPr>
          <a:lstStyle/>
          <a:p>
            <a:r>
              <a:rPr lang="fr-BE" sz="1400" dirty="0" smtClean="0"/>
              <a:t>Non</a:t>
            </a:r>
            <a:endParaRPr lang="fr-BE" sz="1400" dirty="0"/>
          </a:p>
        </p:txBody>
      </p:sp>
      <p:sp>
        <p:nvSpPr>
          <p:cNvPr id="25" name="ZoneTexte 24"/>
          <p:cNvSpPr txBox="1"/>
          <p:nvPr/>
        </p:nvSpPr>
        <p:spPr>
          <a:xfrm>
            <a:off x="4166260" y="4589813"/>
            <a:ext cx="1945574" cy="307777"/>
          </a:xfrm>
          <a:prstGeom prst="rect">
            <a:avLst/>
          </a:prstGeom>
          <a:noFill/>
        </p:spPr>
        <p:txBody>
          <a:bodyPr wrap="square" rtlCol="0">
            <a:spAutoFit/>
          </a:bodyPr>
          <a:lstStyle/>
          <a:p>
            <a:r>
              <a:rPr lang="fr-BE" sz="1400" dirty="0" smtClean="0"/>
              <a:t>Non</a:t>
            </a:r>
            <a:endParaRPr lang="fr-BE" sz="1400" dirty="0"/>
          </a:p>
        </p:txBody>
      </p:sp>
      <p:sp>
        <p:nvSpPr>
          <p:cNvPr id="26" name="ZoneTexte 25"/>
          <p:cNvSpPr txBox="1"/>
          <p:nvPr/>
        </p:nvSpPr>
        <p:spPr>
          <a:xfrm>
            <a:off x="6515595" y="4589813"/>
            <a:ext cx="1945574" cy="307777"/>
          </a:xfrm>
          <a:prstGeom prst="rect">
            <a:avLst/>
          </a:prstGeom>
          <a:noFill/>
        </p:spPr>
        <p:txBody>
          <a:bodyPr wrap="square" rtlCol="0">
            <a:spAutoFit/>
          </a:bodyPr>
          <a:lstStyle/>
          <a:p>
            <a:r>
              <a:rPr lang="fr-BE" sz="1400" dirty="0" smtClean="0"/>
              <a:t>Hors Belgique</a:t>
            </a:r>
            <a:endParaRPr lang="fr-BE" sz="1400" dirty="0"/>
          </a:p>
        </p:txBody>
      </p:sp>
      <p:sp>
        <p:nvSpPr>
          <p:cNvPr id="27" name="ZoneTexte 26"/>
          <p:cNvSpPr txBox="1"/>
          <p:nvPr/>
        </p:nvSpPr>
        <p:spPr>
          <a:xfrm>
            <a:off x="8864930" y="4589813"/>
            <a:ext cx="1945574" cy="307777"/>
          </a:xfrm>
          <a:prstGeom prst="rect">
            <a:avLst/>
          </a:prstGeom>
          <a:noFill/>
        </p:spPr>
        <p:txBody>
          <a:bodyPr wrap="square" rtlCol="0">
            <a:spAutoFit/>
          </a:bodyPr>
          <a:lstStyle/>
          <a:p>
            <a:r>
              <a:rPr lang="fr-BE" sz="1400" dirty="0" smtClean="0"/>
              <a:t>Oui</a:t>
            </a:r>
            <a:endParaRPr lang="fr-BE" sz="1400" dirty="0"/>
          </a:p>
        </p:txBody>
      </p:sp>
      <p:grpSp>
        <p:nvGrpSpPr>
          <p:cNvPr id="4" name="Groupe 27"/>
          <p:cNvGrpSpPr/>
          <p:nvPr/>
        </p:nvGrpSpPr>
        <p:grpSpPr>
          <a:xfrm>
            <a:off x="719328" y="5586865"/>
            <a:ext cx="8814816" cy="1021359"/>
            <a:chOff x="5491" y="370073"/>
            <a:chExt cx="1702265" cy="1021359"/>
          </a:xfrm>
        </p:grpSpPr>
        <p:sp>
          <p:nvSpPr>
            <p:cNvPr id="29" name="Rectangle à coins arrondis 28"/>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t>Pas de TVA Belge</a:t>
              </a:r>
              <a:endParaRPr lang="fr-BE" sz="1900" kern="1200" dirty="0"/>
            </a:p>
          </p:txBody>
        </p:sp>
      </p:grpSp>
      <p:grpSp>
        <p:nvGrpSpPr>
          <p:cNvPr id="6" name="Groupe 30"/>
          <p:cNvGrpSpPr/>
          <p:nvPr/>
        </p:nvGrpSpPr>
        <p:grpSpPr>
          <a:xfrm>
            <a:off x="9689052" y="5616780"/>
            <a:ext cx="1339613" cy="1021359"/>
            <a:chOff x="5491" y="370073"/>
            <a:chExt cx="1702265" cy="1021359"/>
          </a:xfrm>
        </p:grpSpPr>
        <p:sp>
          <p:nvSpPr>
            <p:cNvPr id="32" name="Rectangle à coins arrondis 31"/>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600" dirty="0" smtClean="0">
                  <a:ln w="0"/>
                  <a:solidFill>
                    <a:schemeClr val="accent1"/>
                  </a:solidFill>
                  <a:effectLst>
                    <a:outerShdw blurRad="38100" dist="25400" dir="5400000" algn="ctr" rotWithShape="0">
                      <a:srgbClr val="6E747A">
                        <a:alpha val="43000"/>
                      </a:srgbClr>
                    </a:outerShdw>
                  </a:effectLst>
                </a:rPr>
                <a:t>Fournisseur</a:t>
              </a:r>
              <a:endParaRPr lang="fr-BE" sz="1600" kern="1200" dirty="0"/>
            </a:p>
          </p:txBody>
        </p:sp>
      </p:grpSp>
      <p:grpSp>
        <p:nvGrpSpPr>
          <p:cNvPr id="7" name="Groupe 33"/>
          <p:cNvGrpSpPr/>
          <p:nvPr/>
        </p:nvGrpSpPr>
        <p:grpSpPr>
          <a:xfrm>
            <a:off x="11042871" y="5616780"/>
            <a:ext cx="926897" cy="1021359"/>
            <a:chOff x="5491" y="370073"/>
            <a:chExt cx="1702265" cy="1021359"/>
          </a:xfrm>
        </p:grpSpPr>
        <p:sp>
          <p:nvSpPr>
            <p:cNvPr id="35" name="Rectangle à coins arrondis 34"/>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 name="Rectangle 35"/>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ln w="0"/>
                  <a:solidFill>
                    <a:schemeClr val="accent1"/>
                  </a:solidFill>
                  <a:effectLst>
                    <a:outerShdw blurRad="38100" dist="25400" dir="5400000" algn="ctr" rotWithShape="0">
                      <a:srgbClr val="6E747A">
                        <a:alpha val="43000"/>
                      </a:srgbClr>
                    </a:outerShdw>
                  </a:effectLst>
                </a:rPr>
                <a:t>Client</a:t>
              </a:r>
              <a:endParaRPr lang="fr-BE" sz="1900" kern="1200" dirty="0">
                <a:ln w="0"/>
                <a:solidFill>
                  <a:schemeClr val="accent1"/>
                </a:solidFill>
                <a:effectLst>
                  <a:outerShdw blurRad="38100" dist="25400" dir="5400000" algn="ctr" rotWithShape="0">
                    <a:srgbClr val="6E747A">
                      <a:alpha val="43000"/>
                    </a:srgbClr>
                  </a:outerShdw>
                </a:effectLst>
              </a:endParaRPr>
            </a:p>
          </p:txBody>
        </p:sp>
      </p:grpSp>
      <p:sp>
        <p:nvSpPr>
          <p:cNvPr id="3" name="Espace réservé du numéro de diapositive 2"/>
          <p:cNvSpPr>
            <a:spLocks noGrp="1"/>
          </p:cNvSpPr>
          <p:nvPr>
            <p:ph type="sldNum" sz="quarter" idx="4294967295"/>
          </p:nvPr>
        </p:nvSpPr>
        <p:spPr>
          <a:xfrm>
            <a:off x="8610600" y="6356350"/>
            <a:ext cx="2743200" cy="365125"/>
          </a:xfrm>
        </p:spPr>
        <p:txBody>
          <a:bodyPr/>
          <a:lstStyle/>
          <a:p>
            <a:fld id="{E33BA543-C8B3-4C91-8A3D-FB821E3AC790}" type="slidenum">
              <a:rPr lang="fr-BE" smtClean="0"/>
              <a:pPr/>
              <a:t>34</a:t>
            </a:fld>
            <a:endParaRPr lang="fr-BE"/>
          </a:p>
        </p:txBody>
      </p:sp>
      <p:sp>
        <p:nvSpPr>
          <p:cNvPr id="5" name="ZoneTexte 4"/>
          <p:cNvSpPr txBox="1"/>
          <p:nvPr/>
        </p:nvSpPr>
        <p:spPr>
          <a:xfrm>
            <a:off x="719328" y="1731776"/>
            <a:ext cx="3446932" cy="400110"/>
          </a:xfrm>
          <a:prstGeom prst="rect">
            <a:avLst/>
          </a:prstGeom>
          <a:noFill/>
        </p:spPr>
        <p:txBody>
          <a:bodyPr wrap="square" rtlCol="0">
            <a:spAutoFit/>
          </a:bodyPr>
          <a:lstStyle/>
          <a:p>
            <a:r>
              <a:rPr lang="fr-BE" sz="2000" dirty="0" smtClean="0"/>
              <a:t>Les cinq questions de la TVA</a:t>
            </a:r>
            <a:endParaRPr lang="fr-BE" sz="2000" dirty="0"/>
          </a:p>
        </p:txBody>
      </p:sp>
    </p:spTree>
    <p:extLst>
      <p:ext uri="{BB962C8B-B14F-4D97-AF65-F5344CB8AC3E}">
        <p14:creationId xmlns:p14="http://schemas.microsoft.com/office/powerpoint/2010/main" val="36679079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160844"/>
            <a:ext cx="10515600" cy="1325563"/>
          </a:xfrm>
        </p:spPr>
        <p:txBody>
          <a:bodyPr/>
          <a:lstStyle/>
          <a:p>
            <a:r>
              <a:rPr lang="fr-BE" cap="small" dirty="0">
                <a:solidFill>
                  <a:srgbClr val="D64020"/>
                </a:solidFill>
              </a:rPr>
              <a:t>5.1. Les </a:t>
            </a:r>
            <a:r>
              <a:rPr lang="fr-BE" cap="small" dirty="0" smtClean="0">
                <a:solidFill>
                  <a:srgbClr val="D64020"/>
                </a:solidFill>
              </a:rPr>
              <a:t>exemptions</a:t>
            </a:r>
            <a:endParaRPr lang="fr-BE" dirty="0"/>
          </a:p>
        </p:txBody>
      </p:sp>
      <p:sp>
        <p:nvSpPr>
          <p:cNvPr id="3" name="Espace réservé du contenu 2"/>
          <p:cNvSpPr>
            <a:spLocks noGrp="1"/>
          </p:cNvSpPr>
          <p:nvPr>
            <p:ph idx="4294967295"/>
          </p:nvPr>
        </p:nvSpPr>
        <p:spPr>
          <a:xfrm>
            <a:off x="838200" y="1486407"/>
            <a:ext cx="10515600" cy="5235068"/>
          </a:xfrm>
        </p:spPr>
        <p:txBody>
          <a:bodyPr>
            <a:normAutofit fontScale="92500" lnSpcReduction="20000"/>
          </a:bodyPr>
          <a:lstStyle/>
          <a:p>
            <a:pPr algn="just"/>
            <a:r>
              <a:rPr lang="fr-BE" dirty="0"/>
              <a:t> Prestations exemptées en vertu de l'article </a:t>
            </a:r>
            <a:r>
              <a:rPr lang="fr-BE" dirty="0" smtClean="0"/>
              <a:t>44 § 2 </a:t>
            </a:r>
            <a:r>
              <a:rPr lang="fr-BE" dirty="0"/>
              <a:t>ou § 3 Code TVA:</a:t>
            </a:r>
          </a:p>
          <a:p>
            <a:pPr algn="just"/>
            <a:endParaRPr lang="fr-BE" dirty="0"/>
          </a:p>
          <a:p>
            <a:pPr marL="914400" lvl="1" indent="-457200" algn="just">
              <a:spcBef>
                <a:spcPts val="1200"/>
              </a:spcBef>
              <a:buFont typeface="+mj-lt"/>
              <a:buAutoNum type="arabicPeriod"/>
            </a:pPr>
            <a:r>
              <a:rPr lang="fr-BE" b="1" dirty="0" smtClean="0"/>
              <a:t>Prestations </a:t>
            </a:r>
            <a:r>
              <a:rPr lang="fr-BE" b="1" dirty="0"/>
              <a:t>d'enseignement </a:t>
            </a:r>
            <a:r>
              <a:rPr lang="fr-BE" b="1" dirty="0" smtClean="0"/>
              <a:t>si indépendance </a:t>
            </a:r>
            <a:r>
              <a:rPr lang="fr-BE" dirty="0"/>
              <a:t>(art. 44, §2, 4°) </a:t>
            </a:r>
            <a:r>
              <a:rPr lang="fr-BE" dirty="0" smtClean="0"/>
              <a:t>;</a:t>
            </a:r>
            <a:endParaRPr lang="fr-BE" dirty="0"/>
          </a:p>
          <a:p>
            <a:pPr marL="914400" lvl="1" indent="-457200" algn="just">
              <a:spcBef>
                <a:spcPts val="1200"/>
              </a:spcBef>
              <a:buFont typeface="+mj-lt"/>
              <a:buAutoNum type="arabicPeriod"/>
            </a:pPr>
            <a:r>
              <a:rPr lang="fr-BE" dirty="0" smtClean="0"/>
              <a:t>Prestations </a:t>
            </a:r>
            <a:r>
              <a:rPr lang="fr-BE" dirty="0"/>
              <a:t>des </a:t>
            </a:r>
            <a:r>
              <a:rPr lang="fr-BE" b="1" dirty="0"/>
              <a:t>médiateurs de dettes </a:t>
            </a:r>
            <a:r>
              <a:rPr lang="fr-BE" dirty="0"/>
              <a:t>désignés par un juge en vertu de l'article 1675/17 du Code judiciaire (art. 44, §2, 2°</a:t>
            </a:r>
            <a:r>
              <a:rPr lang="fr-BE" dirty="0" smtClean="0"/>
              <a:t>) ;</a:t>
            </a:r>
            <a:endParaRPr lang="fr-BE" dirty="0"/>
          </a:p>
          <a:p>
            <a:pPr marL="914400" lvl="1" indent="-457200" algn="just">
              <a:spcBef>
                <a:spcPts val="1200"/>
              </a:spcBef>
              <a:buFont typeface="+mj-lt"/>
              <a:buAutoNum type="arabicPeriod"/>
            </a:pPr>
            <a:r>
              <a:rPr lang="fr-BE" dirty="0" smtClean="0"/>
              <a:t>Prestations </a:t>
            </a:r>
            <a:r>
              <a:rPr lang="fr-BE" b="1" dirty="0"/>
              <a:t>des administrateurs provisoires </a:t>
            </a:r>
            <a:r>
              <a:rPr lang="fr-BE" dirty="0"/>
              <a:t>désignés par un juge conformément à l'article 488</a:t>
            </a:r>
            <a:r>
              <a:rPr lang="fr-BE" i="1" dirty="0"/>
              <a:t>bis</a:t>
            </a:r>
            <a:r>
              <a:rPr lang="fr-BE" dirty="0"/>
              <a:t> Code civil (art. 44, § 2, 2°, </a:t>
            </a:r>
            <a:r>
              <a:rPr lang="fr-BE" dirty="0" smtClean="0"/>
              <a:t>8</a:t>
            </a:r>
            <a:r>
              <a:rPr lang="fr-BE" baseline="30000" dirty="0" smtClean="0"/>
              <a:t>e</a:t>
            </a:r>
            <a:r>
              <a:rPr lang="fr-BE" dirty="0" smtClean="0"/>
              <a:t> tiret</a:t>
            </a:r>
            <a:r>
              <a:rPr lang="fr-BE" dirty="0"/>
              <a:t>) </a:t>
            </a:r>
            <a:r>
              <a:rPr lang="fr-BE" dirty="0" smtClean="0"/>
              <a:t>;</a:t>
            </a:r>
            <a:endParaRPr lang="fr-BE" dirty="0"/>
          </a:p>
          <a:p>
            <a:pPr marL="914400" lvl="1" indent="-457200" algn="just">
              <a:spcBef>
                <a:spcPts val="1200"/>
              </a:spcBef>
              <a:buFont typeface="+mj-lt"/>
              <a:buAutoNum type="arabicPeriod"/>
            </a:pPr>
            <a:r>
              <a:rPr lang="fr-BE" dirty="0" smtClean="0"/>
              <a:t>Les</a:t>
            </a:r>
            <a:r>
              <a:rPr lang="fr-BE" b="1" dirty="0" smtClean="0"/>
              <a:t> tuteurs </a:t>
            </a:r>
            <a:r>
              <a:rPr lang="fr-BE" b="1" dirty="0"/>
              <a:t>et tuteurs </a:t>
            </a:r>
            <a:r>
              <a:rPr lang="fr-BE" b="1" i="1" dirty="0"/>
              <a:t>ad hoc </a:t>
            </a:r>
            <a:r>
              <a:rPr lang="fr-BE" dirty="0"/>
              <a:t>(art. 44, § 2, 2°, </a:t>
            </a:r>
            <a:r>
              <a:rPr lang="fr-BE" dirty="0" smtClean="0"/>
              <a:t>2</a:t>
            </a:r>
            <a:r>
              <a:rPr lang="fr-BE" baseline="30000" dirty="0" smtClean="0"/>
              <a:t>e</a:t>
            </a:r>
            <a:r>
              <a:rPr lang="fr-BE" dirty="0" smtClean="0"/>
              <a:t> tiret</a:t>
            </a:r>
            <a:r>
              <a:rPr lang="fr-BE" dirty="0"/>
              <a:t>) ;  </a:t>
            </a:r>
          </a:p>
          <a:p>
            <a:pPr marL="914400" lvl="1" indent="-457200" algn="just">
              <a:spcBef>
                <a:spcPts val="1200"/>
              </a:spcBef>
              <a:buFont typeface="+mj-lt"/>
              <a:buAutoNum type="arabicPeriod"/>
            </a:pPr>
            <a:r>
              <a:rPr lang="fr-BE" dirty="0" smtClean="0"/>
              <a:t>Les </a:t>
            </a:r>
            <a:r>
              <a:rPr lang="fr-BE" b="1" dirty="0" smtClean="0"/>
              <a:t>médiateurs </a:t>
            </a:r>
            <a:r>
              <a:rPr lang="fr-BE" b="1" dirty="0"/>
              <a:t>familiaux </a:t>
            </a:r>
            <a:r>
              <a:rPr lang="fr-BE" dirty="0"/>
              <a:t>(agréés ou non) (art. 44, §2, 5°) </a:t>
            </a:r>
            <a:r>
              <a:rPr lang="fr-BE" dirty="0" smtClean="0"/>
              <a:t>;</a:t>
            </a:r>
          </a:p>
          <a:p>
            <a:pPr lvl="2" algn="just">
              <a:spcBef>
                <a:spcPts val="1200"/>
              </a:spcBef>
              <a:buFont typeface="Arial"/>
              <a:buChar char="•"/>
            </a:pPr>
            <a:r>
              <a:rPr lang="fr-BE" dirty="0" smtClean="0">
                <a:solidFill>
                  <a:srgbClr val="FF0000"/>
                </a:solidFill>
              </a:rPr>
              <a:t>A CONFIRMER : </a:t>
            </a:r>
            <a:r>
              <a:rPr lang="fr-BE" dirty="0" smtClean="0"/>
              <a:t>le droit collaboratif?</a:t>
            </a:r>
            <a:endParaRPr lang="fr-BE" dirty="0"/>
          </a:p>
          <a:p>
            <a:pPr marL="914400" lvl="1" indent="-457200" algn="just">
              <a:spcBef>
                <a:spcPts val="1200"/>
              </a:spcBef>
              <a:buFont typeface="+mj-lt"/>
              <a:buAutoNum type="arabicPeriod"/>
            </a:pPr>
            <a:r>
              <a:rPr lang="fr-BE" dirty="0" smtClean="0"/>
              <a:t>Les </a:t>
            </a:r>
            <a:r>
              <a:rPr lang="fr-BE" b="1" dirty="0" smtClean="0"/>
              <a:t>prestations </a:t>
            </a:r>
            <a:r>
              <a:rPr lang="fr-BE" b="1" dirty="0"/>
              <a:t>des </a:t>
            </a:r>
            <a:r>
              <a:rPr lang="fr-BE" b="1" dirty="0" smtClean="0"/>
              <a:t>conférenciers</a:t>
            </a:r>
            <a:r>
              <a:rPr lang="fr-BE" dirty="0" smtClean="0"/>
              <a:t> </a:t>
            </a:r>
            <a:r>
              <a:rPr lang="fr-BE" dirty="0"/>
              <a:t>(art. 44, §2, 8°) ;</a:t>
            </a:r>
          </a:p>
          <a:p>
            <a:pPr marL="914400" lvl="1" indent="-457200" algn="just">
              <a:spcBef>
                <a:spcPts val="1200"/>
              </a:spcBef>
              <a:buFont typeface="+mj-lt"/>
              <a:buAutoNum type="arabicPeriod"/>
            </a:pPr>
            <a:r>
              <a:rPr lang="fr-BE" dirty="0" smtClean="0"/>
              <a:t>Les </a:t>
            </a:r>
            <a:r>
              <a:rPr lang="fr-BE" b="1" dirty="0"/>
              <a:t>contrats d'édition </a:t>
            </a:r>
            <a:r>
              <a:rPr lang="fr-BE" dirty="0"/>
              <a:t>(art. 44, §3, 3°), ce qui inclut les </a:t>
            </a:r>
            <a:r>
              <a:rPr lang="fr-BE" b="1" dirty="0"/>
              <a:t>droits d’auteur </a:t>
            </a:r>
            <a:r>
              <a:rPr lang="fr-BE" dirty="0"/>
              <a:t>(personne physique), comme le confirme le numéro 329/2 du commentaire </a:t>
            </a:r>
            <a:r>
              <a:rPr lang="fr-BE" dirty="0" smtClean="0"/>
              <a:t>TVA;</a:t>
            </a:r>
          </a:p>
          <a:p>
            <a:pPr marL="914400" lvl="1" indent="-457200" algn="just">
              <a:spcBef>
                <a:spcPts val="1200"/>
              </a:spcBef>
              <a:buFont typeface="+mj-lt"/>
              <a:buAutoNum type="arabicPeriod"/>
            </a:pPr>
            <a:r>
              <a:rPr lang="fr-BE" dirty="0" smtClean="0"/>
              <a:t>Quid des indemnités BAJ?????  Conflit entre exemption et taux 0 %...</a:t>
            </a:r>
          </a:p>
          <a:p>
            <a:pPr marL="914400" lvl="1" indent="-457200" algn="just">
              <a:spcBef>
                <a:spcPts val="1200"/>
              </a:spcBef>
              <a:buFont typeface="+mj-lt"/>
              <a:buAutoNum type="arabicPeriod"/>
            </a:pPr>
            <a:endParaRPr lang="fr-BE" dirty="0"/>
          </a:p>
          <a:p>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35</a:t>
            </a:fld>
            <a:endParaRPr lang="fr-BE"/>
          </a:p>
        </p:txBody>
      </p:sp>
    </p:spTree>
    <p:extLst>
      <p:ext uri="{BB962C8B-B14F-4D97-AF65-F5344CB8AC3E}">
        <p14:creationId xmlns:p14="http://schemas.microsoft.com/office/powerpoint/2010/main" val="26978451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5.2. La liste (indicative) des mandats judiciaires non couverts par l’exemption</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55000" lnSpcReduction="20000"/>
          </a:bodyPr>
          <a:lstStyle/>
          <a:p>
            <a:pPr algn="just">
              <a:lnSpc>
                <a:spcPct val="120000"/>
              </a:lnSpc>
            </a:pPr>
            <a:r>
              <a:rPr lang="fr-BE" sz="5100" dirty="0"/>
              <a:t>M</a:t>
            </a:r>
            <a:r>
              <a:rPr lang="fr-BE" sz="5100" dirty="0" smtClean="0"/>
              <a:t>andataires désignés par le tribunal de </a:t>
            </a:r>
            <a:r>
              <a:rPr lang="fr-BE" sz="5100" dirty="0"/>
              <a:t>p</a:t>
            </a:r>
            <a:r>
              <a:rPr lang="fr-BE" sz="5100" dirty="0" smtClean="0"/>
              <a:t>remière instance</a:t>
            </a:r>
            <a:endParaRPr lang="fr-FR" sz="5100" dirty="0" smtClean="0"/>
          </a:p>
          <a:p>
            <a:pPr lvl="0" algn="just">
              <a:lnSpc>
                <a:spcPct val="120000"/>
              </a:lnSpc>
            </a:pPr>
            <a:r>
              <a:rPr lang="fr-BE" sz="5100" dirty="0" smtClean="0"/>
              <a:t>Mandataires </a:t>
            </a:r>
            <a:r>
              <a:rPr lang="fr-BE" sz="5100" dirty="0"/>
              <a:t>désignés par le </a:t>
            </a:r>
            <a:r>
              <a:rPr lang="fr-BE" sz="5100" dirty="0" smtClean="0"/>
              <a:t>tribunal </a:t>
            </a:r>
            <a:r>
              <a:rPr lang="fr-BE" sz="5100" dirty="0"/>
              <a:t>de </a:t>
            </a:r>
            <a:r>
              <a:rPr lang="fr-BE" sz="5100" dirty="0" smtClean="0"/>
              <a:t>commerce</a:t>
            </a:r>
            <a:endParaRPr lang="fr-FR" sz="5100" dirty="0"/>
          </a:p>
          <a:p>
            <a:pPr lvl="0" algn="just">
              <a:lnSpc>
                <a:spcPct val="120000"/>
              </a:lnSpc>
            </a:pPr>
            <a:r>
              <a:rPr lang="fr-BE" sz="5100" dirty="0" smtClean="0"/>
              <a:t>Mandataires </a:t>
            </a:r>
            <a:r>
              <a:rPr lang="fr-BE" sz="5100" dirty="0"/>
              <a:t>désignés par le </a:t>
            </a:r>
            <a:r>
              <a:rPr lang="fr-BE" sz="5100" dirty="0" smtClean="0"/>
              <a:t>juge </a:t>
            </a:r>
            <a:r>
              <a:rPr lang="fr-BE" sz="5100" dirty="0"/>
              <a:t>de </a:t>
            </a:r>
            <a:r>
              <a:rPr lang="fr-BE" sz="5100" dirty="0" smtClean="0"/>
              <a:t>paix</a:t>
            </a:r>
            <a:endParaRPr lang="fr-FR" sz="5100" dirty="0"/>
          </a:p>
          <a:p>
            <a:pPr lvl="0" algn="just">
              <a:lnSpc>
                <a:spcPct val="120000"/>
              </a:lnSpc>
            </a:pPr>
            <a:r>
              <a:rPr lang="fr-BE" sz="5100" dirty="0" smtClean="0"/>
              <a:t>Administrateur </a:t>
            </a:r>
            <a:r>
              <a:rPr lang="fr-BE" sz="5100" i="1" dirty="0" smtClean="0"/>
              <a:t>ad hoc </a:t>
            </a:r>
            <a:r>
              <a:rPr lang="fr-BE" sz="5100" dirty="0"/>
              <a:t>pour représenter au sein d'une société de personnes à responsabilité limitée un associé frappé d'incapacité (article 594/12 C.J</a:t>
            </a:r>
            <a:r>
              <a:rPr lang="fr-BE" sz="5100" dirty="0" smtClean="0"/>
              <a:t>.)</a:t>
            </a:r>
            <a:endParaRPr lang="fr-FR" sz="5100" dirty="0"/>
          </a:p>
          <a:p>
            <a:pPr lvl="0" algn="just">
              <a:lnSpc>
                <a:spcPct val="120000"/>
              </a:lnSpc>
            </a:pPr>
            <a:r>
              <a:rPr lang="fr-BE" sz="5100" dirty="0"/>
              <a:t>Syndic judiciaire </a:t>
            </a:r>
            <a:endParaRPr lang="fr-FR" sz="5100" dirty="0"/>
          </a:p>
          <a:p>
            <a:pPr lvl="0" algn="just">
              <a:lnSpc>
                <a:spcPct val="120000"/>
              </a:lnSpc>
            </a:pPr>
            <a:r>
              <a:rPr lang="fr-BE" sz="5100" dirty="0"/>
              <a:t>Curateur d'un mineur émancipé (article 480 C.C.)</a:t>
            </a:r>
            <a:endParaRPr lang="fr-FR" sz="5100" dirty="0"/>
          </a:p>
          <a:p>
            <a:endParaRPr lang="fr-FR" dirty="0"/>
          </a:p>
          <a:p>
            <a:endParaRPr lang="fr-BE" dirty="0"/>
          </a:p>
          <a:p>
            <a:endParaRPr lang="fr-BE" dirty="0"/>
          </a:p>
          <a:p>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36</a:t>
            </a:fld>
            <a:endParaRPr lang="fr-BE"/>
          </a:p>
        </p:txBody>
      </p:sp>
    </p:spTree>
    <p:extLst>
      <p:ext uri="{BB962C8B-B14F-4D97-AF65-F5344CB8AC3E}">
        <p14:creationId xmlns:p14="http://schemas.microsoft.com/office/powerpoint/2010/main" val="17716705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Autofit/>
          </a:bodyPr>
          <a:lstStyle/>
          <a:p>
            <a:r>
              <a:rPr lang="fr-BE" sz="4000" cap="small" dirty="0" smtClean="0">
                <a:solidFill>
                  <a:srgbClr val="D64020"/>
                </a:solidFill>
              </a:rPr>
              <a:t>5.3. </a:t>
            </a:r>
            <a:r>
              <a:rPr lang="fr-BE" sz="4000" i="1" cap="small" dirty="0" smtClean="0">
                <a:solidFill>
                  <a:srgbClr val="D64020"/>
                </a:solidFill>
              </a:rPr>
              <a:t>Quid</a:t>
            </a:r>
            <a:r>
              <a:rPr lang="fr-BE" sz="4000" cap="small" dirty="0" smtClean="0">
                <a:solidFill>
                  <a:srgbClr val="D64020"/>
                </a:solidFill>
              </a:rPr>
              <a:t> du collaborateur de l’avocat qui travaille pour le </a:t>
            </a:r>
            <a:r>
              <a:rPr lang="fr-BE" sz="4000" cap="small" dirty="0" err="1" smtClean="0">
                <a:solidFill>
                  <a:srgbClr val="D64020"/>
                </a:solidFill>
              </a:rPr>
              <a:t>dominus</a:t>
            </a:r>
            <a:r>
              <a:rPr lang="fr-BE" sz="4000" cap="small" dirty="0" smtClean="0">
                <a:solidFill>
                  <a:srgbClr val="D64020"/>
                </a:solidFill>
              </a:rPr>
              <a:t> </a:t>
            </a:r>
            <a:r>
              <a:rPr lang="fr-BE" sz="4000" cap="small" dirty="0" err="1" smtClean="0">
                <a:solidFill>
                  <a:srgbClr val="D64020"/>
                </a:solidFill>
              </a:rPr>
              <a:t>litis</a:t>
            </a:r>
            <a:r>
              <a:rPr lang="fr-BE" sz="4000" cap="small" dirty="0" smtClean="0">
                <a:solidFill>
                  <a:srgbClr val="D64020"/>
                </a:solidFill>
              </a:rPr>
              <a:t> dans un dossier exempté de TVA?</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sz="3200" dirty="0" smtClean="0"/>
              <a:t>Règle : Exonération de la T.V.A. entre le collaborateur et le </a:t>
            </a:r>
            <a:r>
              <a:rPr lang="fr-BE" sz="3200" dirty="0" err="1" smtClean="0"/>
              <a:t>dominus</a:t>
            </a:r>
            <a:r>
              <a:rPr lang="fr-BE" sz="3200" dirty="0" smtClean="0"/>
              <a:t> </a:t>
            </a:r>
            <a:r>
              <a:rPr lang="fr-BE" sz="3200" dirty="0" err="1" smtClean="0"/>
              <a:t>litis</a:t>
            </a:r>
            <a:r>
              <a:rPr lang="fr-BE" sz="3200" dirty="0" smtClean="0"/>
              <a:t>.</a:t>
            </a:r>
          </a:p>
          <a:p>
            <a:pPr algn="just"/>
            <a:endParaRPr lang="fr-BE" sz="3200" dirty="0" smtClean="0"/>
          </a:p>
          <a:p>
            <a:pPr algn="just"/>
            <a:r>
              <a:rPr lang="fr-BE" sz="3200" dirty="0" smtClean="0"/>
              <a:t>Problème de preuve :</a:t>
            </a:r>
          </a:p>
          <a:p>
            <a:pPr lvl="1" algn="just"/>
            <a:r>
              <a:rPr lang="fr-BE" sz="3200" dirty="0" smtClean="0"/>
              <a:t>Ventilation des prestations par le collaborateur;</a:t>
            </a:r>
          </a:p>
          <a:p>
            <a:pPr lvl="1" algn="just"/>
            <a:r>
              <a:rPr lang="fr-BE" sz="3200" dirty="0" smtClean="0"/>
              <a:t>Effectivité des prestations exemptées.</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37</a:t>
            </a:fld>
            <a:endParaRPr lang="fr-BE"/>
          </a:p>
        </p:txBody>
      </p:sp>
    </p:spTree>
    <p:extLst>
      <p:ext uri="{BB962C8B-B14F-4D97-AF65-F5344CB8AC3E}">
        <p14:creationId xmlns:p14="http://schemas.microsoft.com/office/powerpoint/2010/main" val="29083180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5.4. Conséquences de l’application d’une exemption</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92500" lnSpcReduction="10000"/>
          </a:bodyPr>
          <a:lstStyle/>
          <a:p>
            <a:pPr algn="just"/>
            <a:r>
              <a:rPr lang="fr-BE" dirty="0" smtClean="0"/>
              <a:t>Les prestations exemptées :</a:t>
            </a:r>
          </a:p>
          <a:p>
            <a:pPr lvl="1" algn="just"/>
            <a:r>
              <a:rPr lang="fr-BE" dirty="0"/>
              <a:t>n</a:t>
            </a:r>
            <a:r>
              <a:rPr lang="fr-BE" dirty="0" smtClean="0"/>
              <a:t>e sont pas soumises à la TVA ;</a:t>
            </a:r>
          </a:p>
          <a:p>
            <a:pPr lvl="1" algn="just"/>
            <a:r>
              <a:rPr lang="fr-BE" dirty="0"/>
              <a:t>n</a:t>
            </a:r>
            <a:r>
              <a:rPr lang="fr-BE" dirty="0" smtClean="0"/>
              <a:t>’ouvrent pas droit à la déduction,</a:t>
            </a:r>
          </a:p>
          <a:p>
            <a:pPr marL="457200" lvl="1" indent="0" algn="just">
              <a:buNone/>
            </a:pPr>
            <a:endParaRPr lang="fr-BE" dirty="0" smtClean="0"/>
          </a:p>
          <a:p>
            <a:pPr algn="just"/>
            <a:r>
              <a:rPr lang="fr-BE" dirty="0" smtClean="0"/>
              <a:t>L’avocat devient dans ce cas un « </a:t>
            </a:r>
            <a:r>
              <a:rPr lang="fr-BE" i="1" dirty="0" smtClean="0">
                <a:solidFill>
                  <a:srgbClr val="C00000"/>
                </a:solidFill>
              </a:rPr>
              <a:t>assujetti mixte</a:t>
            </a:r>
            <a:r>
              <a:rPr lang="fr-BE" dirty="0" smtClean="0"/>
              <a:t> »</a:t>
            </a:r>
          </a:p>
          <a:p>
            <a:pPr marL="0" indent="0" algn="just">
              <a:buNone/>
            </a:pPr>
            <a:r>
              <a:rPr lang="fr-BE" dirty="0"/>
              <a:t>	</a:t>
            </a:r>
            <a:r>
              <a:rPr lang="fr-BE" dirty="0" smtClean="0"/>
              <a:t>Jusqu’à présent, toutes les prestations effectuées par les avocats 	étaient exemptées de TVA en raison de leur qualité d’avocats. Ils 	étaient des « assujettis exemptés ».</a:t>
            </a:r>
          </a:p>
          <a:p>
            <a:pPr marL="0" indent="0" algn="just">
              <a:buNone/>
            </a:pPr>
            <a:endParaRPr lang="fr-BE" dirty="0" smtClean="0"/>
          </a:p>
          <a:p>
            <a:pPr algn="just"/>
            <a:r>
              <a:rPr lang="fr-BE" dirty="0" smtClean="0">
                <a:solidFill>
                  <a:srgbClr val="C00000"/>
                </a:solidFill>
              </a:rPr>
              <a:t>Conséquences</a:t>
            </a:r>
            <a:r>
              <a:rPr lang="fr-BE" dirty="0" smtClean="0"/>
              <a:t>: L’avocat ne pourra plus déduire toute la TVA sur ses factures à l’entrée - il convient de lui déterminer un prorata de déduction</a:t>
            </a:r>
          </a:p>
          <a:p>
            <a:endParaRPr lang="fr-BE" dirty="0"/>
          </a:p>
          <a:p>
            <a:endParaRPr lang="fr-BE" dirty="0" smtClean="0"/>
          </a:p>
          <a:p>
            <a:pPr lvl="1"/>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38</a:t>
            </a:fld>
            <a:endParaRPr lang="fr-BE"/>
          </a:p>
        </p:txBody>
      </p:sp>
    </p:spTree>
    <p:extLst>
      <p:ext uri="{BB962C8B-B14F-4D97-AF65-F5344CB8AC3E}">
        <p14:creationId xmlns:p14="http://schemas.microsoft.com/office/powerpoint/2010/main" val="177631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6. Les personnes redevables de la TVA</a:t>
            </a:r>
            <a:endParaRPr lang="fr-BE"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39</a:t>
            </a:fld>
            <a:endParaRPr lang="fr-BE"/>
          </a:p>
        </p:txBody>
      </p:sp>
    </p:spTree>
    <p:extLst>
      <p:ext uri="{BB962C8B-B14F-4D97-AF65-F5344CB8AC3E}">
        <p14:creationId xmlns:p14="http://schemas.microsoft.com/office/powerpoint/2010/main" val="34520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4010" y="1430973"/>
            <a:ext cx="9144000" cy="2387600"/>
          </a:xfrm>
        </p:spPr>
        <p:txBody>
          <a:bodyPr/>
          <a:lstStyle/>
          <a:p>
            <a:r>
              <a:rPr lang="fr-BE" b="1" cap="small" spc="150" dirty="0" smtClean="0">
                <a:solidFill>
                  <a:srgbClr val="D64020"/>
                </a:solidFill>
              </a:rPr>
              <a:t>1.Introduction</a:t>
            </a:r>
            <a:endParaRPr lang="fr-BE" b="1" cap="small" spc="150"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4</a:t>
            </a:fld>
            <a:endParaRPr lang="fr-BE"/>
          </a:p>
        </p:txBody>
      </p:sp>
    </p:spTree>
    <p:extLst>
      <p:ext uri="{BB962C8B-B14F-4D97-AF65-F5344CB8AC3E}">
        <p14:creationId xmlns:p14="http://schemas.microsoft.com/office/powerpoint/2010/main" val="21599163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6. Les personnes redevables de la TVA</a:t>
            </a:r>
            <a:endParaRPr lang="fr-BE" sz="4000" cap="small" dirty="0">
              <a:solidFill>
                <a:srgbClr val="D64020"/>
              </a:solidFill>
            </a:endParaRPr>
          </a:p>
        </p:txBody>
      </p:sp>
      <p:graphicFrame>
        <p:nvGraphicFramePr>
          <p:cNvPr id="10" name="Espace réservé du contenu 9"/>
          <p:cNvGraphicFramePr>
            <a:graphicFrameLocks noGrp="1"/>
          </p:cNvGraphicFramePr>
          <p:nvPr>
            <p:ph idx="4294967295"/>
            <p:extLst>
              <p:ext uri="{D42A27DB-BD31-4B8C-83A1-F6EECF244321}">
                <p14:modId xmlns:p14="http://schemas.microsoft.com/office/powerpoint/2010/main" val="2715134226"/>
              </p:ext>
            </p:extLst>
          </p:nvPr>
        </p:nvGraphicFramePr>
        <p:xfrm>
          <a:off x="676894" y="2133600"/>
          <a:ext cx="11245932" cy="176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lèche vers le bas 16"/>
          <p:cNvSpPr/>
          <p:nvPr/>
        </p:nvSpPr>
        <p:spPr>
          <a:xfrm>
            <a:off x="1211283"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8" name="Flèche vers le bas 17"/>
          <p:cNvSpPr/>
          <p:nvPr/>
        </p:nvSpPr>
        <p:spPr>
          <a:xfrm>
            <a:off x="376249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dirty="0"/>
          </a:p>
        </p:txBody>
      </p:sp>
      <p:sp>
        <p:nvSpPr>
          <p:cNvPr id="19" name="Flèche vers le bas 18"/>
          <p:cNvSpPr/>
          <p:nvPr/>
        </p:nvSpPr>
        <p:spPr>
          <a:xfrm>
            <a:off x="6111834"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sz="800" dirty="0"/>
          </a:p>
        </p:txBody>
      </p:sp>
      <p:sp>
        <p:nvSpPr>
          <p:cNvPr id="20" name="Flèche vers le bas 19"/>
          <p:cNvSpPr/>
          <p:nvPr/>
        </p:nvSpPr>
        <p:spPr>
          <a:xfrm>
            <a:off x="8461169"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1" name="Flèche vers le bas 20"/>
          <p:cNvSpPr/>
          <p:nvPr/>
        </p:nvSpPr>
        <p:spPr>
          <a:xfrm>
            <a:off x="10422576"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2" name="Flèche vers le bas 21"/>
          <p:cNvSpPr/>
          <p:nvPr/>
        </p:nvSpPr>
        <p:spPr>
          <a:xfrm>
            <a:off x="11302731" y="3633849"/>
            <a:ext cx="403761" cy="1911928"/>
          </a:xfrm>
          <a:prstGeom prst="down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fr-BE"/>
          </a:p>
        </p:txBody>
      </p:sp>
      <p:sp>
        <p:nvSpPr>
          <p:cNvPr id="24" name="ZoneTexte 23"/>
          <p:cNvSpPr txBox="1"/>
          <p:nvPr/>
        </p:nvSpPr>
        <p:spPr>
          <a:xfrm>
            <a:off x="1615044" y="4589813"/>
            <a:ext cx="1993788" cy="307777"/>
          </a:xfrm>
          <a:prstGeom prst="rect">
            <a:avLst/>
          </a:prstGeom>
          <a:noFill/>
        </p:spPr>
        <p:txBody>
          <a:bodyPr wrap="square" rtlCol="0">
            <a:spAutoFit/>
          </a:bodyPr>
          <a:lstStyle/>
          <a:p>
            <a:r>
              <a:rPr lang="fr-BE" sz="1400" dirty="0" smtClean="0"/>
              <a:t>Non</a:t>
            </a:r>
            <a:endParaRPr lang="fr-BE" sz="1400" dirty="0"/>
          </a:p>
        </p:txBody>
      </p:sp>
      <p:sp>
        <p:nvSpPr>
          <p:cNvPr id="25" name="ZoneTexte 24"/>
          <p:cNvSpPr txBox="1"/>
          <p:nvPr/>
        </p:nvSpPr>
        <p:spPr>
          <a:xfrm>
            <a:off x="4166260" y="4589813"/>
            <a:ext cx="1945574" cy="307777"/>
          </a:xfrm>
          <a:prstGeom prst="rect">
            <a:avLst/>
          </a:prstGeom>
          <a:noFill/>
        </p:spPr>
        <p:txBody>
          <a:bodyPr wrap="square" rtlCol="0">
            <a:spAutoFit/>
          </a:bodyPr>
          <a:lstStyle/>
          <a:p>
            <a:r>
              <a:rPr lang="fr-BE" sz="1400" dirty="0" smtClean="0"/>
              <a:t>Non</a:t>
            </a:r>
            <a:endParaRPr lang="fr-BE" sz="1400" dirty="0"/>
          </a:p>
        </p:txBody>
      </p:sp>
      <p:sp>
        <p:nvSpPr>
          <p:cNvPr id="26" name="ZoneTexte 25"/>
          <p:cNvSpPr txBox="1"/>
          <p:nvPr/>
        </p:nvSpPr>
        <p:spPr>
          <a:xfrm>
            <a:off x="6515595" y="4589813"/>
            <a:ext cx="1945574" cy="307777"/>
          </a:xfrm>
          <a:prstGeom prst="rect">
            <a:avLst/>
          </a:prstGeom>
          <a:noFill/>
        </p:spPr>
        <p:txBody>
          <a:bodyPr wrap="square" rtlCol="0">
            <a:spAutoFit/>
          </a:bodyPr>
          <a:lstStyle/>
          <a:p>
            <a:r>
              <a:rPr lang="fr-BE" sz="1400" dirty="0" smtClean="0"/>
              <a:t>Hors Belgique</a:t>
            </a:r>
            <a:endParaRPr lang="fr-BE" sz="1400" dirty="0"/>
          </a:p>
        </p:txBody>
      </p:sp>
      <p:sp>
        <p:nvSpPr>
          <p:cNvPr id="27" name="ZoneTexte 26"/>
          <p:cNvSpPr txBox="1"/>
          <p:nvPr/>
        </p:nvSpPr>
        <p:spPr>
          <a:xfrm>
            <a:off x="8864930" y="4589813"/>
            <a:ext cx="1945574" cy="307777"/>
          </a:xfrm>
          <a:prstGeom prst="rect">
            <a:avLst/>
          </a:prstGeom>
          <a:noFill/>
        </p:spPr>
        <p:txBody>
          <a:bodyPr wrap="square" rtlCol="0">
            <a:spAutoFit/>
          </a:bodyPr>
          <a:lstStyle/>
          <a:p>
            <a:r>
              <a:rPr lang="fr-BE" sz="1400" dirty="0" smtClean="0"/>
              <a:t>Oui</a:t>
            </a:r>
            <a:endParaRPr lang="fr-BE" sz="1400" dirty="0"/>
          </a:p>
        </p:txBody>
      </p:sp>
      <p:grpSp>
        <p:nvGrpSpPr>
          <p:cNvPr id="4" name="Groupe 27"/>
          <p:cNvGrpSpPr/>
          <p:nvPr/>
        </p:nvGrpSpPr>
        <p:grpSpPr>
          <a:xfrm>
            <a:off x="719328" y="5586865"/>
            <a:ext cx="8814816" cy="1021359"/>
            <a:chOff x="5491" y="370073"/>
            <a:chExt cx="1702265" cy="1021359"/>
          </a:xfrm>
        </p:grpSpPr>
        <p:sp>
          <p:nvSpPr>
            <p:cNvPr id="29" name="Rectangle à coins arrondis 28"/>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t>Pas de TVA belge</a:t>
              </a:r>
              <a:endParaRPr lang="fr-BE" sz="1900" kern="1200" dirty="0"/>
            </a:p>
          </p:txBody>
        </p:sp>
      </p:grpSp>
      <p:grpSp>
        <p:nvGrpSpPr>
          <p:cNvPr id="6" name="Groupe 30"/>
          <p:cNvGrpSpPr/>
          <p:nvPr/>
        </p:nvGrpSpPr>
        <p:grpSpPr>
          <a:xfrm>
            <a:off x="9689052" y="5616780"/>
            <a:ext cx="1339613" cy="1021359"/>
            <a:chOff x="5491" y="370073"/>
            <a:chExt cx="1702265" cy="1021359"/>
          </a:xfrm>
        </p:grpSpPr>
        <p:sp>
          <p:nvSpPr>
            <p:cNvPr id="32" name="Rectangle à coins arrondis 31"/>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600" dirty="0" smtClean="0">
                  <a:ln w="0"/>
                  <a:solidFill>
                    <a:srgbClr val="FF0000"/>
                  </a:solidFill>
                  <a:effectLst>
                    <a:outerShdw blurRad="38100" dist="25400" dir="5400000" algn="ctr" rotWithShape="0">
                      <a:srgbClr val="6E747A">
                        <a:alpha val="43000"/>
                      </a:srgbClr>
                    </a:outerShdw>
                  </a:effectLst>
                </a:rPr>
                <a:t>AVOCAT</a:t>
              </a:r>
              <a:endParaRPr lang="fr-BE" sz="1600" kern="1200" dirty="0">
                <a:solidFill>
                  <a:srgbClr val="FF0000"/>
                </a:solidFill>
              </a:endParaRPr>
            </a:p>
          </p:txBody>
        </p:sp>
      </p:grpSp>
      <p:grpSp>
        <p:nvGrpSpPr>
          <p:cNvPr id="7" name="Groupe 33"/>
          <p:cNvGrpSpPr/>
          <p:nvPr/>
        </p:nvGrpSpPr>
        <p:grpSpPr>
          <a:xfrm>
            <a:off x="11042871" y="5616780"/>
            <a:ext cx="926897" cy="1021359"/>
            <a:chOff x="5491" y="370073"/>
            <a:chExt cx="1702265" cy="1021359"/>
          </a:xfrm>
        </p:grpSpPr>
        <p:sp>
          <p:nvSpPr>
            <p:cNvPr id="35" name="Rectangle à coins arrondis 34"/>
            <p:cNvSpPr/>
            <p:nvPr/>
          </p:nvSpPr>
          <p:spPr>
            <a:xfrm>
              <a:off x="5491" y="370073"/>
              <a:ext cx="1702265" cy="102135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 name="Rectangle 35"/>
            <p:cNvSpPr/>
            <p:nvPr/>
          </p:nvSpPr>
          <p:spPr>
            <a:xfrm>
              <a:off x="35406" y="399988"/>
              <a:ext cx="1642435" cy="961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BE" sz="1900" kern="1200" dirty="0" smtClean="0">
                  <a:ln w="0"/>
                  <a:solidFill>
                    <a:srgbClr val="FF0000"/>
                  </a:solidFill>
                  <a:effectLst>
                    <a:outerShdw blurRad="38100" dist="25400" dir="5400000" algn="ctr" rotWithShape="0">
                      <a:srgbClr val="6E747A">
                        <a:alpha val="43000"/>
                      </a:srgbClr>
                    </a:outerShdw>
                  </a:effectLst>
                </a:rPr>
                <a:t>Client</a:t>
              </a:r>
              <a:endParaRPr lang="fr-BE" sz="1900" kern="1200" dirty="0">
                <a:ln w="0"/>
                <a:solidFill>
                  <a:srgbClr val="FF0000"/>
                </a:solidFill>
                <a:effectLst>
                  <a:outerShdw blurRad="38100" dist="25400" dir="5400000" algn="ctr" rotWithShape="0">
                    <a:srgbClr val="6E747A">
                      <a:alpha val="43000"/>
                    </a:srgbClr>
                  </a:outerShdw>
                </a:effectLst>
              </a:endParaRPr>
            </a:p>
          </p:txBody>
        </p:sp>
      </p:grpSp>
      <p:sp>
        <p:nvSpPr>
          <p:cNvPr id="3" name="Espace réservé du numéro de diapositive 2"/>
          <p:cNvSpPr>
            <a:spLocks noGrp="1"/>
          </p:cNvSpPr>
          <p:nvPr>
            <p:ph type="sldNum" sz="quarter" idx="4294967295"/>
          </p:nvPr>
        </p:nvSpPr>
        <p:spPr>
          <a:xfrm>
            <a:off x="8610600" y="6356350"/>
            <a:ext cx="2743200" cy="365125"/>
          </a:xfrm>
        </p:spPr>
        <p:txBody>
          <a:bodyPr/>
          <a:lstStyle/>
          <a:p>
            <a:fld id="{E33BA543-C8B3-4C91-8A3D-FB821E3AC790}" type="slidenum">
              <a:rPr lang="fr-BE" smtClean="0"/>
              <a:pPr/>
              <a:t>40</a:t>
            </a:fld>
            <a:endParaRPr lang="fr-BE"/>
          </a:p>
        </p:txBody>
      </p:sp>
      <p:sp>
        <p:nvSpPr>
          <p:cNvPr id="5" name="ZoneTexte 4"/>
          <p:cNvSpPr txBox="1"/>
          <p:nvPr/>
        </p:nvSpPr>
        <p:spPr>
          <a:xfrm>
            <a:off x="719328" y="1731776"/>
            <a:ext cx="3446932" cy="400110"/>
          </a:xfrm>
          <a:prstGeom prst="rect">
            <a:avLst/>
          </a:prstGeom>
          <a:noFill/>
        </p:spPr>
        <p:txBody>
          <a:bodyPr wrap="square" rtlCol="0">
            <a:spAutoFit/>
          </a:bodyPr>
          <a:lstStyle/>
          <a:p>
            <a:r>
              <a:rPr lang="fr-BE" sz="2000" dirty="0" smtClean="0"/>
              <a:t>Les cinq questions de la TVA</a:t>
            </a:r>
            <a:endParaRPr lang="fr-BE" sz="2000" dirty="0"/>
          </a:p>
        </p:txBody>
      </p:sp>
    </p:spTree>
    <p:extLst>
      <p:ext uri="{BB962C8B-B14F-4D97-AF65-F5344CB8AC3E}">
        <p14:creationId xmlns:p14="http://schemas.microsoft.com/office/powerpoint/2010/main" val="463747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6. Les personnes redevables de la TVA</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lnSpcReduction="10000"/>
          </a:bodyPr>
          <a:lstStyle/>
          <a:p>
            <a:pPr algn="just"/>
            <a:r>
              <a:rPr lang="fr-FR" dirty="0" smtClean="0">
                <a:solidFill>
                  <a:srgbClr val="C00000"/>
                </a:solidFill>
              </a:rPr>
              <a:t>Notion de redevable</a:t>
            </a:r>
            <a:r>
              <a:rPr lang="fr-FR" dirty="0" smtClean="0"/>
              <a:t>: celui qui doit verser la taxe à l’Etat</a:t>
            </a:r>
          </a:p>
          <a:p>
            <a:pPr marL="0" indent="0" algn="just">
              <a:buNone/>
            </a:pPr>
            <a:endParaRPr lang="fr-FR" dirty="0" smtClean="0"/>
          </a:p>
          <a:p>
            <a:pPr algn="just"/>
            <a:r>
              <a:rPr lang="fr-FR" u="sng" dirty="0" smtClean="0">
                <a:solidFill>
                  <a:srgbClr val="C00000"/>
                </a:solidFill>
              </a:rPr>
              <a:t>Règle</a:t>
            </a:r>
            <a:r>
              <a:rPr lang="fr-FR" dirty="0" smtClean="0"/>
              <a:t>: le redevable est le fournisseur du bien ou du service</a:t>
            </a:r>
          </a:p>
          <a:p>
            <a:pPr algn="just"/>
            <a:endParaRPr lang="fr-FR" dirty="0" smtClean="0"/>
          </a:p>
          <a:p>
            <a:pPr algn="just"/>
            <a:r>
              <a:rPr lang="fr-FR" u="sng" dirty="0" smtClean="0">
                <a:solidFill>
                  <a:srgbClr val="C00000"/>
                </a:solidFill>
              </a:rPr>
              <a:t>Exception </a:t>
            </a:r>
            <a:r>
              <a:rPr lang="fr-FR" dirty="0" smtClean="0"/>
              <a:t>: le client peut être le redevable de la taxe</a:t>
            </a:r>
          </a:p>
          <a:p>
            <a:pPr marL="457200" lvl="1" indent="0" algn="just">
              <a:buNone/>
            </a:pPr>
            <a:endParaRPr lang="fr-FR" dirty="0"/>
          </a:p>
          <a:p>
            <a:pPr marL="457200" lvl="1" indent="0" algn="just">
              <a:buNone/>
            </a:pPr>
            <a:r>
              <a:rPr lang="fr-FR" dirty="0" smtClean="0"/>
              <a:t>Justifications de deux ordres : </a:t>
            </a:r>
          </a:p>
          <a:p>
            <a:pPr marL="457200" lvl="1" indent="0" algn="just">
              <a:buNone/>
            </a:pPr>
            <a:endParaRPr lang="fr-FR" dirty="0" smtClean="0"/>
          </a:p>
          <a:p>
            <a:pPr lvl="1" algn="just"/>
            <a:r>
              <a:rPr lang="fr-FR" dirty="0" smtClean="0"/>
              <a:t>simplification administrative;</a:t>
            </a:r>
          </a:p>
          <a:p>
            <a:pPr lvl="1" algn="just"/>
            <a:r>
              <a:rPr lang="fr-FR" dirty="0" smtClean="0"/>
              <a:t>facilité de recouvrement pour l’Etat</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41</a:t>
            </a:fld>
            <a:endParaRPr lang="fr-BE"/>
          </a:p>
        </p:txBody>
      </p:sp>
    </p:spTree>
    <p:extLst>
      <p:ext uri="{BB962C8B-B14F-4D97-AF65-F5344CB8AC3E}">
        <p14:creationId xmlns:p14="http://schemas.microsoft.com/office/powerpoint/2010/main" val="8918193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6. Les personnes redevables de la TVA</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dirty="0" smtClean="0"/>
              <a:t>Illustrations des exceptions:</a:t>
            </a:r>
          </a:p>
          <a:p>
            <a:pPr marL="0" indent="0" algn="just">
              <a:buNone/>
            </a:pPr>
            <a:endParaRPr lang="fr-BE" sz="2000" dirty="0" smtClean="0"/>
          </a:p>
          <a:p>
            <a:pPr lvl="1" algn="just"/>
            <a:r>
              <a:rPr lang="fr-BE" dirty="0" smtClean="0"/>
              <a:t>Application </a:t>
            </a:r>
            <a:r>
              <a:rPr lang="fr-BE" dirty="0"/>
              <a:t>liées aux règles de localisation</a:t>
            </a:r>
            <a:r>
              <a:rPr lang="fr-BE" dirty="0" smtClean="0"/>
              <a:t>:</a:t>
            </a:r>
          </a:p>
          <a:p>
            <a:pPr lvl="2" algn="just"/>
            <a:r>
              <a:rPr lang="fr-BE" dirty="0" smtClean="0"/>
              <a:t>Un avocat belge demande une consultation à un expert comptable français/à un avocat français: TVA belge due en Belgique par l’avocat belge;</a:t>
            </a:r>
          </a:p>
          <a:p>
            <a:pPr lvl="2" algn="just"/>
            <a:r>
              <a:rPr lang="fr-BE" dirty="0" smtClean="0"/>
              <a:t>Un avocat luxembourgeois demande une consultation à un avocat belge: TVA luxembourgeoise due par l’avocat luxembourgeois au GD de Luxembourg;</a:t>
            </a:r>
          </a:p>
          <a:p>
            <a:pPr lvl="2" algn="just"/>
            <a:r>
              <a:rPr lang="fr-BE" dirty="0" smtClean="0"/>
              <a:t>Un avocat belge réalise une acquisition intracommunautaire (ou une importation) en Belgique.</a:t>
            </a:r>
            <a:endParaRPr lang="fr-BE" dirty="0"/>
          </a:p>
          <a:p>
            <a:pPr lvl="1" algn="just"/>
            <a:r>
              <a:rPr lang="fr-BE" dirty="0"/>
              <a:t>Application liée à la nature de la prestation:</a:t>
            </a:r>
          </a:p>
          <a:p>
            <a:pPr lvl="2" algn="just"/>
            <a:r>
              <a:rPr lang="fr-BE" dirty="0"/>
              <a:t>Un avocat commande un travail immobilier (article 20, de l’AR n°1) : l’avocat est redevable de la </a:t>
            </a:r>
            <a:r>
              <a:rPr lang="fr-BE" dirty="0" smtClean="0"/>
              <a:t>taxe.</a:t>
            </a:r>
            <a:endParaRPr lang="fr-BE" dirty="0"/>
          </a:p>
          <a:p>
            <a:pPr marL="914400" lvl="2" indent="0" algn="just">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42</a:t>
            </a:fld>
            <a:endParaRPr lang="fr-BE"/>
          </a:p>
        </p:txBody>
      </p:sp>
    </p:spTree>
    <p:extLst>
      <p:ext uri="{BB962C8B-B14F-4D97-AF65-F5344CB8AC3E}">
        <p14:creationId xmlns:p14="http://schemas.microsoft.com/office/powerpoint/2010/main" val="10637729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6. Les personnes redevables de la TVA</a:t>
            </a:r>
            <a:endParaRPr lang="fr-BE" sz="4000" cap="small" dirty="0">
              <a:solidFill>
                <a:srgbClr val="D64020"/>
              </a:solidFill>
            </a:endParaRPr>
          </a:p>
        </p:txBody>
      </p:sp>
      <p:sp>
        <p:nvSpPr>
          <p:cNvPr id="3" name="Espace réservé du contenu 2"/>
          <p:cNvSpPr>
            <a:spLocks noGrp="1"/>
          </p:cNvSpPr>
          <p:nvPr>
            <p:ph idx="4294967295"/>
          </p:nvPr>
        </p:nvSpPr>
        <p:spPr>
          <a:xfrm>
            <a:off x="304799" y="1486957"/>
            <a:ext cx="11650134" cy="4879976"/>
          </a:xfrm>
        </p:spPr>
        <p:txBody>
          <a:bodyPr>
            <a:normAutofit/>
          </a:bodyPr>
          <a:lstStyle/>
          <a:p>
            <a:pPr algn="just"/>
            <a:r>
              <a:rPr lang="fr-BE" dirty="0" smtClean="0"/>
              <a:t>Retenons pour règle :</a:t>
            </a:r>
          </a:p>
          <a:p>
            <a:pPr marL="0" indent="0" algn="just">
              <a:buNone/>
            </a:pPr>
            <a:endParaRPr lang="fr-BE" sz="2000" dirty="0" smtClean="0"/>
          </a:p>
          <a:p>
            <a:pPr lvl="1" algn="just"/>
            <a:r>
              <a:rPr lang="fr-BE" dirty="0" smtClean="0"/>
              <a:t>En principe : le redevable est le fournisseur du service</a:t>
            </a:r>
          </a:p>
          <a:p>
            <a:pPr lvl="1" algn="just"/>
            <a:endParaRPr lang="fr-BE" dirty="0" smtClean="0"/>
          </a:p>
          <a:p>
            <a:pPr lvl="1" algn="just"/>
            <a:r>
              <a:rPr lang="fr-BE" dirty="0" smtClean="0"/>
              <a:t>Exception lorsque l’on est en du B 2 B :</a:t>
            </a:r>
          </a:p>
          <a:p>
            <a:pPr lvl="1" algn="just"/>
            <a:endParaRPr lang="fr-BE" dirty="0" smtClean="0"/>
          </a:p>
          <a:p>
            <a:pPr lvl="2" algn="just"/>
            <a:r>
              <a:rPr lang="fr-BE" dirty="0" smtClean="0"/>
              <a:t>Taxe due en Belgique par le preneur du service lorsque le fournisseur n’est pas établi en Belgique (régime de l’auto-liquidation);</a:t>
            </a:r>
          </a:p>
          <a:p>
            <a:pPr lvl="2" algn="just"/>
            <a:r>
              <a:rPr lang="fr-BE" dirty="0" smtClean="0"/>
              <a:t>Justification : facilité les formalités administratives et le recouvrement.</a:t>
            </a:r>
          </a:p>
          <a:p>
            <a:pPr lvl="1" algn="just"/>
            <a:r>
              <a:rPr lang="fr-BE" dirty="0" smtClean="0"/>
              <a:t>Exception spécifique pour les curateurs : simplification administrative = failli = redevable – situations visées aux n° 150 à 153 de la circulaire : a) si failli assujetti et b) mention de l’auto-liquidation sur la facture émise par le curateur</a:t>
            </a:r>
          </a:p>
          <a:p>
            <a:pPr marL="457200" lvl="1" indent="0" algn="just">
              <a:buNone/>
            </a:pPr>
            <a:endParaRPr lang="fr-BE" dirty="0"/>
          </a:p>
          <a:p>
            <a:pPr marL="914400" lvl="2" indent="0" algn="just">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43</a:t>
            </a:fld>
            <a:endParaRPr lang="fr-BE"/>
          </a:p>
        </p:txBody>
      </p:sp>
    </p:spTree>
    <p:extLst>
      <p:ext uri="{BB962C8B-B14F-4D97-AF65-F5344CB8AC3E}">
        <p14:creationId xmlns:p14="http://schemas.microsoft.com/office/powerpoint/2010/main" val="35382129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7. La base imposable</a:t>
            </a:r>
            <a:endParaRPr lang="fr-BE"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44</a:t>
            </a:fld>
            <a:endParaRPr lang="fr-BE"/>
          </a:p>
        </p:txBody>
      </p:sp>
    </p:spTree>
    <p:extLst>
      <p:ext uri="{BB962C8B-B14F-4D97-AF65-F5344CB8AC3E}">
        <p14:creationId xmlns:p14="http://schemas.microsoft.com/office/powerpoint/2010/main" val="434818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7.1. Principe et exception</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lnSpcReduction="10000"/>
          </a:bodyPr>
          <a:lstStyle/>
          <a:p>
            <a:pPr algn="just"/>
            <a:r>
              <a:rPr lang="fr-FR" dirty="0" smtClean="0"/>
              <a:t>Question : sur quoi faut-il appliquer la taxe ?</a:t>
            </a:r>
          </a:p>
          <a:p>
            <a:pPr algn="just"/>
            <a:endParaRPr lang="fr-FR" dirty="0"/>
          </a:p>
          <a:p>
            <a:pPr algn="just"/>
            <a:r>
              <a:rPr lang="fr-FR" dirty="0" smtClean="0"/>
              <a:t>La règle : la base imposable = contrepartie payée par le client</a:t>
            </a:r>
          </a:p>
          <a:p>
            <a:pPr marL="457200" lvl="1" indent="0" algn="just">
              <a:buNone/>
            </a:pPr>
            <a:r>
              <a:rPr lang="fr-FR" dirty="0" smtClean="0"/>
              <a:t>Inclusion : subsides liés au prix, frais de commission, d’assurance, de transport, les impôts, droits, prélèvements et taxes. Frais de fonctionnement : correspondance, téléphone, fax, mails, secrétaire, etc.</a:t>
            </a:r>
          </a:p>
          <a:p>
            <a:pPr algn="just"/>
            <a:r>
              <a:rPr lang="fr-FR" dirty="0" smtClean="0"/>
              <a:t>Exclusion de la base : </a:t>
            </a:r>
          </a:p>
          <a:p>
            <a:pPr lvl="1" algn="just"/>
            <a:r>
              <a:rPr lang="fr-FR" dirty="0" smtClean="0"/>
              <a:t>Les escomptes, les rabais de prix, les intérêts dus en raison d’un paiement tardif.</a:t>
            </a:r>
          </a:p>
          <a:p>
            <a:pPr lvl="1" algn="just"/>
            <a:r>
              <a:rPr lang="fr-FR" dirty="0" smtClean="0"/>
              <a:t>Régime particulier des débours. Intérêt : pour le client qui ne déduit pas la taxe.</a:t>
            </a:r>
          </a:p>
          <a:p>
            <a:pPr lvl="2"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45</a:t>
            </a:fld>
            <a:endParaRPr lang="fr-BE"/>
          </a:p>
        </p:txBody>
      </p:sp>
    </p:spTree>
    <p:extLst>
      <p:ext uri="{BB962C8B-B14F-4D97-AF65-F5344CB8AC3E}">
        <p14:creationId xmlns:p14="http://schemas.microsoft.com/office/powerpoint/2010/main" val="8289519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7.2. Position de </a:t>
            </a:r>
            <a:r>
              <a:rPr lang="fr-BE" sz="4000" cap="small" dirty="0">
                <a:solidFill>
                  <a:srgbClr val="D64020"/>
                </a:solidFill>
              </a:rPr>
              <a:t>l’administration </a:t>
            </a:r>
            <a:r>
              <a:rPr lang="fr-BE" sz="2800" cap="small" dirty="0">
                <a:solidFill>
                  <a:srgbClr val="D64020"/>
                </a:solidFill>
              </a:rPr>
              <a:t>(points </a:t>
            </a:r>
            <a:r>
              <a:rPr lang="fr-BE" sz="2800" cap="small" dirty="0" smtClean="0">
                <a:solidFill>
                  <a:srgbClr val="D64020"/>
                </a:solidFill>
              </a:rPr>
              <a:t>90 à 94 de </a:t>
            </a:r>
            <a:r>
              <a:rPr lang="fr-BE" sz="2800" cap="small" dirty="0">
                <a:solidFill>
                  <a:srgbClr val="D64020"/>
                </a:solidFill>
              </a:rPr>
              <a:t>la circulaire</a:t>
            </a:r>
            <a:r>
              <a:rPr lang="fr-BE" sz="2800" cap="small" dirty="0" smtClean="0">
                <a:solidFill>
                  <a:srgbClr val="D64020"/>
                </a:solidFill>
              </a:rPr>
              <a:t>) : notion de débours</a:t>
            </a:r>
            <a:endParaRPr lang="fr-BE" sz="2800" dirty="0"/>
          </a:p>
        </p:txBody>
      </p:sp>
      <p:sp>
        <p:nvSpPr>
          <p:cNvPr id="3" name="Espace réservé du contenu 2"/>
          <p:cNvSpPr>
            <a:spLocks noGrp="1"/>
          </p:cNvSpPr>
          <p:nvPr>
            <p:ph idx="4294967295"/>
          </p:nvPr>
        </p:nvSpPr>
        <p:spPr>
          <a:xfrm>
            <a:off x="838200" y="1825625"/>
            <a:ext cx="10515600" cy="4351338"/>
          </a:xfrm>
        </p:spPr>
        <p:txBody>
          <a:bodyPr>
            <a:normAutofit fontScale="92500" lnSpcReduction="10000"/>
          </a:bodyPr>
          <a:lstStyle/>
          <a:p>
            <a:pPr lvl="1" algn="just"/>
            <a:endParaRPr lang="fr-FR" dirty="0" smtClean="0"/>
          </a:p>
          <a:p>
            <a:pPr lvl="1" algn="just"/>
            <a:r>
              <a:rPr lang="fr-FR" dirty="0" smtClean="0"/>
              <a:t>Débours : sommes avancées par l’avocat pour un bien ou un service engagées au nom et pour le compte du client, refacturées au montant nominal (&gt;&lt; pas de marge)</a:t>
            </a:r>
            <a:endParaRPr lang="fr-FR" dirty="0"/>
          </a:p>
          <a:p>
            <a:pPr lvl="1" algn="just"/>
            <a:r>
              <a:rPr lang="fr-FR" dirty="0" smtClean="0"/>
              <a:t>Exemples de débours :</a:t>
            </a:r>
          </a:p>
          <a:p>
            <a:pPr lvl="2" algn="just"/>
            <a:r>
              <a:rPr lang="fr-FR" dirty="0"/>
              <a:t>l</a:t>
            </a:r>
            <a:r>
              <a:rPr lang="fr-FR" dirty="0" smtClean="0"/>
              <a:t>es droits de greffe, de mise au rôle, de timbre et les frais d’inscription avancés au nom d’un client et ce, même si le reçu est au nom de l’avocat (l’administration renonce à l’exigence du reçu au nom du client);</a:t>
            </a:r>
          </a:p>
          <a:p>
            <a:pPr lvl="2" algn="just"/>
            <a:r>
              <a:rPr lang="fr-FR" dirty="0"/>
              <a:t>l</a:t>
            </a:r>
            <a:r>
              <a:rPr lang="fr-FR" dirty="0" smtClean="0"/>
              <a:t>es taxes payées pour compte du client, si le redevable de la taxe est le client;</a:t>
            </a:r>
          </a:p>
          <a:p>
            <a:pPr lvl="2" algn="just"/>
            <a:r>
              <a:rPr lang="fr-FR" dirty="0"/>
              <a:t>l</a:t>
            </a:r>
            <a:r>
              <a:rPr lang="fr-FR" dirty="0" smtClean="0"/>
              <a:t>es frais de huissiers au nom et pour compte du client ;</a:t>
            </a:r>
          </a:p>
          <a:p>
            <a:pPr lvl="2" algn="just"/>
            <a:r>
              <a:rPr lang="fr-FR" dirty="0"/>
              <a:t>l</a:t>
            </a:r>
            <a:r>
              <a:rPr lang="fr-FR" dirty="0" smtClean="0"/>
              <a:t>es frais de notaires (y compris les honoraires) ;</a:t>
            </a:r>
          </a:p>
          <a:p>
            <a:pPr lvl="2" algn="just"/>
            <a:r>
              <a:rPr lang="fr-FR" dirty="0"/>
              <a:t>l</a:t>
            </a:r>
            <a:r>
              <a:rPr lang="fr-FR" dirty="0" smtClean="0"/>
              <a:t>e coût des autres avocats (y compris les honoraires) au nom et pour le compte du client et ce, même si l’avocat sous-traitant facture à l’avocat et pas au client final directement,</a:t>
            </a:r>
          </a:p>
          <a:p>
            <a:pPr lvl="2" algn="just"/>
            <a:r>
              <a:rPr lang="fr-FR" dirty="0"/>
              <a:t>l</a:t>
            </a:r>
            <a:r>
              <a:rPr lang="fr-FR" dirty="0" smtClean="0"/>
              <a:t>e coût des experts et les frais de traduction (y compris les honoraires) ;</a:t>
            </a:r>
          </a:p>
          <a:p>
            <a:pPr lvl="2" algn="just"/>
            <a:r>
              <a:rPr lang="fr-FR" dirty="0"/>
              <a:t>l</a:t>
            </a:r>
            <a:r>
              <a:rPr lang="fr-FR" dirty="0" smtClean="0"/>
              <a:t>es primes d’assurances d’un assurance souscrite par l’avocat pour le compte de son client;</a:t>
            </a:r>
          </a:p>
          <a:p>
            <a:pPr lvl="2" algn="just"/>
            <a:r>
              <a:rPr lang="fr-FR" dirty="0" smtClean="0"/>
              <a:t>Frais de publication de comptes annuels à la B.N.B</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46</a:t>
            </a:fld>
            <a:endParaRPr lang="fr-BE"/>
          </a:p>
        </p:txBody>
      </p:sp>
    </p:spTree>
    <p:extLst>
      <p:ext uri="{BB962C8B-B14F-4D97-AF65-F5344CB8AC3E}">
        <p14:creationId xmlns:p14="http://schemas.microsoft.com/office/powerpoint/2010/main" val="21801405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fontScale="90000"/>
          </a:bodyPr>
          <a:lstStyle/>
          <a:p>
            <a:r>
              <a:rPr lang="fr-BE" sz="4000" cap="small" dirty="0" smtClean="0">
                <a:solidFill>
                  <a:srgbClr val="D64020"/>
                </a:solidFill>
              </a:rPr>
              <a:t/>
            </a:r>
            <a:br>
              <a:rPr lang="fr-BE" sz="4000" cap="small" dirty="0" smtClean="0">
                <a:solidFill>
                  <a:srgbClr val="D64020"/>
                </a:solidFill>
              </a:rPr>
            </a:br>
            <a:r>
              <a:rPr lang="fr-BE" cap="small" dirty="0" smtClean="0">
                <a:solidFill>
                  <a:srgbClr val="D64020"/>
                </a:solidFill>
              </a:rPr>
              <a:t>7.3</a:t>
            </a:r>
            <a:r>
              <a:rPr lang="fr-BE" cap="small" dirty="0">
                <a:solidFill>
                  <a:srgbClr val="D64020"/>
                </a:solidFill>
              </a:rPr>
              <a:t>. </a:t>
            </a:r>
            <a:r>
              <a:rPr lang="fr-BE" cap="small" dirty="0" smtClean="0">
                <a:solidFill>
                  <a:srgbClr val="D64020"/>
                </a:solidFill>
              </a:rPr>
              <a:t>Tolérance administrative quant </a:t>
            </a:r>
            <a:r>
              <a:rPr lang="fr-BE" cap="small" dirty="0">
                <a:solidFill>
                  <a:srgbClr val="D64020"/>
                </a:solidFill>
              </a:rPr>
              <a:t>aux débours</a:t>
            </a:r>
            <a:br>
              <a:rPr lang="fr-BE" cap="small" dirty="0">
                <a:solidFill>
                  <a:srgbClr val="D64020"/>
                </a:solidFill>
              </a:rPr>
            </a:b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lvl="1" algn="just"/>
            <a:r>
              <a:rPr lang="fr-FR" dirty="0" smtClean="0"/>
              <a:t>Règle des provisions : sur une provision, 50 % du montant est considéré </a:t>
            </a:r>
            <a:r>
              <a:rPr lang="fr-FR" i="1" dirty="0" smtClean="0"/>
              <a:t>a priori </a:t>
            </a:r>
            <a:r>
              <a:rPr lang="fr-FR" dirty="0" smtClean="0"/>
              <a:t>comme débours.</a:t>
            </a:r>
          </a:p>
          <a:p>
            <a:pPr lvl="2" algn="just"/>
            <a:r>
              <a:rPr lang="fr-FR" dirty="0" smtClean="0"/>
              <a:t>Conséquence : la moitié de la provision est soumise à la taxe.</a:t>
            </a:r>
          </a:p>
          <a:p>
            <a:pPr lvl="1" algn="just"/>
            <a:endParaRPr lang="fr-FR" dirty="0"/>
          </a:p>
          <a:p>
            <a:pPr lvl="1" algn="just"/>
            <a:r>
              <a:rPr lang="fr-FR" dirty="0" smtClean="0"/>
              <a:t>Réserve : régularisation en fin de dossier sur base des montants exacts des débours.</a:t>
            </a:r>
          </a:p>
          <a:p>
            <a:pPr lvl="1" algn="just"/>
            <a:endParaRPr lang="fr-BE" dirty="0" smtClean="0"/>
          </a:p>
          <a:p>
            <a:pPr lvl="1" algn="just"/>
            <a:r>
              <a:rPr lang="fr-BE" dirty="0" smtClean="0"/>
              <a:t>Cas particulier : un avocat stagiaire ou collaborateur qui avances des taxes, droits ou impôts dont le redevable est le client final du cabinet auquel il refacture </a:t>
            </a:r>
            <a:r>
              <a:rPr lang="fr-BE" dirty="0" smtClean="0">
                <a:sym typeface="Wingdings" pitchFamily="2" charset="2"/>
              </a:rPr>
              <a:t> correspond aussi à la notion de débours dans la relation entre cet avocat et le cabinet qu’il refacture, lequel portera en compte  sans marge au client final (circulaire . n°92 al,2)</a:t>
            </a: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47</a:t>
            </a:fld>
            <a:endParaRPr lang="fr-BE"/>
          </a:p>
        </p:txBody>
      </p:sp>
    </p:spTree>
    <p:extLst>
      <p:ext uri="{BB962C8B-B14F-4D97-AF65-F5344CB8AC3E}">
        <p14:creationId xmlns:p14="http://schemas.microsoft.com/office/powerpoint/2010/main" val="25225507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46422"/>
            <a:ext cx="9147810" cy="2412683"/>
          </a:xfrm>
        </p:spPr>
        <p:txBody>
          <a:bodyPr>
            <a:normAutofit/>
          </a:bodyPr>
          <a:lstStyle/>
          <a:p>
            <a:r>
              <a:rPr lang="fr-BE" sz="5400" b="1" cap="small" dirty="0">
                <a:solidFill>
                  <a:srgbClr val="D64020"/>
                </a:solidFill>
              </a:rPr>
              <a:t>8. Le fait générateur et l’exigibilité ‘en régime de croisière’</a:t>
            </a: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48</a:t>
            </a:fld>
            <a:endParaRPr lang="fr-BE"/>
          </a:p>
        </p:txBody>
      </p:sp>
    </p:spTree>
    <p:extLst>
      <p:ext uri="{BB962C8B-B14F-4D97-AF65-F5344CB8AC3E}">
        <p14:creationId xmlns:p14="http://schemas.microsoft.com/office/powerpoint/2010/main" val="11179019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99534" y="0"/>
            <a:ext cx="10515600" cy="1325563"/>
          </a:xfrm>
        </p:spPr>
        <p:txBody>
          <a:bodyPr>
            <a:normAutofit/>
          </a:bodyPr>
          <a:lstStyle/>
          <a:p>
            <a:r>
              <a:rPr lang="fr-BE" sz="4000" cap="small" dirty="0">
                <a:solidFill>
                  <a:srgbClr val="D64020"/>
                </a:solidFill>
              </a:rPr>
              <a:t>8</a:t>
            </a:r>
            <a:r>
              <a:rPr lang="fr-BE" sz="4000" cap="small" dirty="0" smtClean="0">
                <a:solidFill>
                  <a:srgbClr val="D64020"/>
                </a:solidFill>
              </a:rPr>
              <a:t>. Fait générateur et exigibilité de la taxe</a:t>
            </a:r>
            <a:endParaRPr lang="fr-BE" sz="4000" cap="small" dirty="0">
              <a:solidFill>
                <a:srgbClr val="D64020"/>
              </a:solidFill>
            </a:endParaRPr>
          </a:p>
        </p:txBody>
      </p:sp>
      <p:sp>
        <p:nvSpPr>
          <p:cNvPr id="3" name="Espace réservé du contenu 2"/>
          <p:cNvSpPr>
            <a:spLocks noGrp="1"/>
          </p:cNvSpPr>
          <p:nvPr>
            <p:ph idx="4294967295"/>
          </p:nvPr>
        </p:nvSpPr>
        <p:spPr>
          <a:xfrm>
            <a:off x="220133" y="1100666"/>
            <a:ext cx="11700934" cy="5232401"/>
          </a:xfrm>
        </p:spPr>
        <p:txBody>
          <a:bodyPr>
            <a:noAutofit/>
          </a:bodyPr>
          <a:lstStyle/>
          <a:p>
            <a:pPr algn="just"/>
            <a:r>
              <a:rPr lang="fr-FR" dirty="0" smtClean="0"/>
              <a:t>Notions  (article 1</a:t>
            </a:r>
            <a:r>
              <a:rPr lang="fr-FR" baseline="30000" dirty="0" smtClean="0"/>
              <a:t>er</a:t>
            </a:r>
            <a:r>
              <a:rPr lang="fr-FR" dirty="0" smtClean="0"/>
              <a:t>, § 12, C.T.V.A.):</a:t>
            </a:r>
          </a:p>
          <a:p>
            <a:pPr lvl="1" algn="just"/>
            <a:r>
              <a:rPr lang="fr-FR" sz="2800" dirty="0" smtClean="0"/>
              <a:t>Fait générateur : moment où naît la dette T.V.A.</a:t>
            </a:r>
          </a:p>
          <a:p>
            <a:pPr lvl="1" algn="just"/>
            <a:r>
              <a:rPr lang="fr-FR" sz="2800" dirty="0" smtClean="0"/>
              <a:t>Exigibilité : moment où l’Etat peut exiger le paiement.</a:t>
            </a:r>
          </a:p>
          <a:p>
            <a:pPr lvl="1" algn="just"/>
            <a:endParaRPr lang="fr-BE" sz="2800" dirty="0" smtClean="0"/>
          </a:p>
          <a:p>
            <a:pPr algn="just"/>
            <a:r>
              <a:rPr lang="fr-BE" dirty="0" smtClean="0"/>
              <a:t>Intérêt de la question : le fait générateur influence le moment d’exigibilité</a:t>
            </a:r>
          </a:p>
          <a:p>
            <a:pPr lvl="1" algn="just"/>
            <a:r>
              <a:rPr lang="fr-BE" sz="2800" dirty="0" smtClean="0"/>
              <a:t>Déterminer le délai de facturation : 15</a:t>
            </a:r>
            <a:r>
              <a:rPr lang="fr-BE" sz="2800" baseline="30000" dirty="0" smtClean="0"/>
              <a:t>ème</a:t>
            </a:r>
            <a:r>
              <a:rPr lang="fr-BE" sz="2800" dirty="0" smtClean="0"/>
              <a:t> jour du mois qui suit le moment de l’exigibilité;</a:t>
            </a:r>
          </a:p>
          <a:p>
            <a:pPr lvl="1" algn="just"/>
            <a:r>
              <a:rPr lang="fr-BE" sz="2800" dirty="0" smtClean="0"/>
              <a:t>Déterminer le moment auquel le client peut prétendre à son droit à déduction : au moment où la taxe est exigible;</a:t>
            </a:r>
          </a:p>
          <a:p>
            <a:pPr lvl="1" algn="just"/>
            <a:r>
              <a:rPr lang="fr-BE" sz="2800" dirty="0" smtClean="0"/>
              <a:t>Déterminer le moment auquel la taxe (exigible) doit être payée à l’Etat;</a:t>
            </a:r>
          </a:p>
          <a:p>
            <a:pPr lvl="1" algn="just"/>
            <a:r>
              <a:rPr lang="fr-BE" sz="2800" dirty="0" smtClean="0"/>
              <a:t>Déterminer le régime fiscal de l’opération (taux et autres règles qui viendraient à être modifiés).</a:t>
            </a:r>
            <a:endParaRPr lang="fr-FR" sz="2800" dirty="0" smtClean="0"/>
          </a:p>
          <a:p>
            <a:pPr lvl="1" algn="just"/>
            <a:endParaRPr lang="fr-FR" sz="1600" i="1"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49</a:t>
            </a:fld>
            <a:endParaRPr lang="fr-BE"/>
          </a:p>
        </p:txBody>
      </p:sp>
    </p:spTree>
    <p:extLst>
      <p:ext uri="{BB962C8B-B14F-4D97-AF65-F5344CB8AC3E}">
        <p14:creationId xmlns:p14="http://schemas.microsoft.com/office/powerpoint/2010/main" val="247056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dirty="0" smtClean="0">
                <a:solidFill>
                  <a:srgbClr val="D74021"/>
                </a:solidFill>
              </a:rPr>
              <a:t>1.1. </a:t>
            </a:r>
            <a:r>
              <a:rPr lang="fr-BE" sz="4000" cap="small" dirty="0" smtClean="0">
                <a:solidFill>
                  <a:srgbClr val="D74021"/>
                </a:solidFill>
              </a:rPr>
              <a:t>Qu’est </a:t>
            </a:r>
            <a:r>
              <a:rPr lang="fr-BE" sz="4000" cap="small" dirty="0">
                <a:solidFill>
                  <a:srgbClr val="D74021"/>
                </a:solidFill>
              </a:rPr>
              <a:t>ce que la TVA?</a:t>
            </a:r>
            <a:r>
              <a:rPr lang="fr-BE" i="1" dirty="0"/>
              <a:t/>
            </a:r>
            <a:br>
              <a:rPr lang="fr-BE" i="1" dirty="0"/>
            </a:br>
            <a:endParaRPr lang="fr-BE" i="1" dirty="0"/>
          </a:p>
        </p:txBody>
      </p:sp>
      <p:sp>
        <p:nvSpPr>
          <p:cNvPr id="3" name="Espace réservé du contenu 2"/>
          <p:cNvSpPr>
            <a:spLocks noGrp="1"/>
          </p:cNvSpPr>
          <p:nvPr>
            <p:ph idx="4294967295"/>
          </p:nvPr>
        </p:nvSpPr>
        <p:spPr>
          <a:xfrm>
            <a:off x="838200" y="1825625"/>
            <a:ext cx="10515600" cy="4351338"/>
          </a:xfrm>
        </p:spPr>
        <p:txBody>
          <a:bodyPr>
            <a:normAutofit fontScale="70000" lnSpcReduction="20000"/>
          </a:bodyPr>
          <a:lstStyle/>
          <a:p>
            <a:pPr algn="just"/>
            <a:r>
              <a:rPr lang="fr-BE" dirty="0" smtClean="0"/>
              <a:t>La TVA est une taxe générale sur la consommation de biens et de services, perçue à chaque étape du processus de production.</a:t>
            </a:r>
          </a:p>
          <a:p>
            <a:pPr algn="just"/>
            <a:r>
              <a:rPr lang="fr-BE" dirty="0" smtClean="0"/>
              <a:t>L’assujetti, personne physique ou personne morale, est un « collecteur d’impôt », tenu à des formalités.</a:t>
            </a:r>
            <a:endParaRPr lang="fr-BE" dirty="0"/>
          </a:p>
          <a:p>
            <a:pPr marL="457200" lvl="1" indent="0" algn="just">
              <a:buNone/>
            </a:pPr>
            <a:r>
              <a:rPr lang="fr-FR" dirty="0"/>
              <a:t>Concrètement, </a:t>
            </a:r>
            <a:r>
              <a:rPr lang="fr-FR" dirty="0" smtClean="0"/>
              <a:t>l’</a:t>
            </a:r>
            <a:r>
              <a:rPr lang="fr-FR" i="1" dirty="0" smtClean="0"/>
              <a:t>assujetti</a:t>
            </a:r>
            <a:r>
              <a:rPr lang="fr-FR" dirty="0" smtClean="0"/>
              <a:t> </a:t>
            </a:r>
            <a:r>
              <a:rPr lang="fr-FR" dirty="0"/>
              <a:t>à la TVA </a:t>
            </a:r>
            <a:r>
              <a:rPr lang="fr-FR" dirty="0" smtClean="0"/>
              <a:t>va</a:t>
            </a:r>
            <a:r>
              <a:rPr lang="fr-FR" dirty="0"/>
              <a:t> :</a:t>
            </a:r>
          </a:p>
          <a:p>
            <a:pPr lvl="1" algn="just"/>
            <a:r>
              <a:rPr lang="fr-FR" dirty="0"/>
              <a:t>percevoir la TVA en majorant ses prix de vente hors-taxe du taux légal de la </a:t>
            </a:r>
            <a:r>
              <a:rPr lang="fr-FR" dirty="0" smtClean="0"/>
              <a:t>TVA</a:t>
            </a:r>
            <a:r>
              <a:rPr lang="fr-FR" dirty="0"/>
              <a:t> ;</a:t>
            </a:r>
          </a:p>
          <a:p>
            <a:pPr lvl="1" algn="just"/>
            <a:r>
              <a:rPr lang="fr-FR" dirty="0"/>
              <a:t>reverser à l'État la différence entre le total de la TVA perçue lors de ses ventes et le total de la TVA </a:t>
            </a:r>
            <a:r>
              <a:rPr lang="fr-FR" dirty="0" smtClean="0"/>
              <a:t>qu’il a lui-même </a:t>
            </a:r>
            <a:r>
              <a:rPr lang="fr-FR" dirty="0"/>
              <a:t>déjà </a:t>
            </a:r>
            <a:r>
              <a:rPr lang="fr-FR" dirty="0" smtClean="0"/>
              <a:t>payé </a:t>
            </a:r>
            <a:r>
              <a:rPr lang="fr-FR" dirty="0"/>
              <a:t>lors de </a:t>
            </a:r>
            <a:r>
              <a:rPr lang="fr-FR" dirty="0" smtClean="0"/>
              <a:t>ses achats.</a:t>
            </a:r>
            <a:endParaRPr lang="fr-FR" dirty="0"/>
          </a:p>
          <a:p>
            <a:pPr algn="just"/>
            <a:r>
              <a:rPr lang="fr-FR" dirty="0"/>
              <a:t>Ainsi, on ne taxe que la « valeur ajoutée » (définie comme la différence entre le produit des ventes et le coût des consommations intermédiaires facturées). </a:t>
            </a:r>
            <a:r>
              <a:rPr lang="fr-FR" dirty="0" smtClean="0"/>
              <a:t>C’est ainsi que les </a:t>
            </a:r>
            <a:r>
              <a:rPr lang="fr-FR" dirty="0"/>
              <a:t>assujettis à la TVA jouent </a:t>
            </a:r>
            <a:r>
              <a:rPr lang="fr-FR" dirty="0" smtClean="0"/>
              <a:t>auprès </a:t>
            </a:r>
            <a:r>
              <a:rPr lang="fr-FR" dirty="0"/>
              <a:t>de leurs clients le rôle de collecteur d'impôt pour le compte de l'État, sans que cette charge ne les touche </a:t>
            </a:r>
            <a:r>
              <a:rPr lang="fr-FR" dirty="0" smtClean="0"/>
              <a:t>personnellement</a:t>
            </a:r>
            <a:r>
              <a:rPr lang="fr-FR" dirty="0"/>
              <a:t> </a:t>
            </a:r>
            <a:r>
              <a:rPr lang="fr-FR" dirty="0" smtClean="0"/>
              <a:t>(pour autant qu’ils aient un droit à déduction complet de la TVA).</a:t>
            </a:r>
          </a:p>
          <a:p>
            <a:pPr algn="just"/>
            <a:r>
              <a:rPr lang="fr-FR" dirty="0" smtClean="0"/>
              <a:t>Ce </a:t>
            </a:r>
            <a:r>
              <a:rPr lang="fr-FR" dirty="0"/>
              <a:t>mécanisme garantit la « neutralité économique » de la </a:t>
            </a:r>
            <a:r>
              <a:rPr lang="fr-FR" dirty="0" smtClean="0"/>
              <a:t>TVA. </a:t>
            </a:r>
          </a:p>
          <a:p>
            <a:pPr algn="just"/>
            <a:r>
              <a:rPr lang="fr-FR" dirty="0" smtClean="0"/>
              <a:t>Evidemment, le </a:t>
            </a:r>
            <a:r>
              <a:rPr lang="fr-FR" dirty="0"/>
              <a:t>mécanisme de perception de la TVA, son formalisme et son contrôle par l'État ont pour effet d'imposer à l'assujetti certaines obligations, notamment en matière de comptabilité et de </a:t>
            </a:r>
            <a:r>
              <a:rPr lang="fr-FR" dirty="0" smtClean="0"/>
              <a:t>déclarations, </a:t>
            </a:r>
            <a:r>
              <a:rPr lang="fr-FR" dirty="0"/>
              <a:t>qui impliquent pour lui des coûts indirects.</a:t>
            </a:r>
            <a:endParaRPr lang="fr-BE" dirty="0" smtClean="0"/>
          </a:p>
          <a:p>
            <a:pPr marL="0" indent="0">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a:t>
            </a:fld>
            <a:endParaRPr lang="fr-BE"/>
          </a:p>
        </p:txBody>
      </p:sp>
    </p:spTree>
    <p:extLst>
      <p:ext uri="{BB962C8B-B14F-4D97-AF65-F5344CB8AC3E}">
        <p14:creationId xmlns:p14="http://schemas.microsoft.com/office/powerpoint/2010/main" val="8012513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99534" y="0"/>
            <a:ext cx="10515600" cy="1325563"/>
          </a:xfrm>
        </p:spPr>
        <p:txBody>
          <a:bodyPr>
            <a:normAutofit/>
          </a:bodyPr>
          <a:lstStyle/>
          <a:p>
            <a:r>
              <a:rPr lang="fr-BE" sz="4000" cap="small" dirty="0">
                <a:solidFill>
                  <a:srgbClr val="D64020"/>
                </a:solidFill>
              </a:rPr>
              <a:t>8</a:t>
            </a:r>
            <a:r>
              <a:rPr lang="fr-BE" sz="4000" cap="small" dirty="0" smtClean="0">
                <a:solidFill>
                  <a:srgbClr val="D64020"/>
                </a:solidFill>
              </a:rPr>
              <a:t>. Fait générateur et exigibilité de la taxe</a:t>
            </a:r>
            <a:endParaRPr lang="fr-BE" sz="4000" cap="small" dirty="0">
              <a:solidFill>
                <a:srgbClr val="D64020"/>
              </a:solidFill>
            </a:endParaRPr>
          </a:p>
        </p:txBody>
      </p:sp>
      <p:sp>
        <p:nvSpPr>
          <p:cNvPr id="3" name="Espace réservé du contenu 2"/>
          <p:cNvSpPr>
            <a:spLocks noGrp="1"/>
          </p:cNvSpPr>
          <p:nvPr>
            <p:ph idx="4294967295"/>
          </p:nvPr>
        </p:nvSpPr>
        <p:spPr>
          <a:xfrm>
            <a:off x="220133" y="1100666"/>
            <a:ext cx="11700934" cy="5232401"/>
          </a:xfrm>
        </p:spPr>
        <p:txBody>
          <a:bodyPr>
            <a:noAutofit/>
          </a:bodyPr>
          <a:lstStyle/>
          <a:p>
            <a:pPr algn="just"/>
            <a:r>
              <a:rPr lang="fr-FR" dirty="0" smtClean="0"/>
              <a:t>Fait générateur  et exigibilité de la taxe : au moment où la prestation est effectuée (= terminée)</a:t>
            </a:r>
            <a:r>
              <a:rPr lang="fr-FR" i="1" dirty="0" smtClean="0"/>
              <a:t>	</a:t>
            </a:r>
          </a:p>
          <a:p>
            <a:pPr algn="just"/>
            <a:endParaRPr lang="fr-FR" i="1" dirty="0" smtClean="0"/>
          </a:p>
          <a:p>
            <a:pPr algn="just"/>
            <a:r>
              <a:rPr lang="fr-BE" dirty="0" smtClean="0"/>
              <a:t>Exemples cités par la circulaire quant au </a:t>
            </a:r>
            <a:r>
              <a:rPr lang="fr-BE" dirty="0" smtClean="0">
                <a:solidFill>
                  <a:srgbClr val="FF0000"/>
                </a:solidFill>
              </a:rPr>
              <a:t>fait générateur </a:t>
            </a:r>
            <a:r>
              <a:rPr lang="fr-BE" dirty="0" smtClean="0"/>
              <a:t>– Attention : les relations contractuelles priment les exemples de la circulaire</a:t>
            </a:r>
            <a:endParaRPr lang="fr-FR" dirty="0" smtClean="0"/>
          </a:p>
          <a:p>
            <a:pPr marL="457200" lvl="1" indent="0" algn="just">
              <a:buNone/>
            </a:pPr>
            <a:endParaRPr lang="fr-FR" sz="2800" b="1" dirty="0" smtClean="0"/>
          </a:p>
          <a:p>
            <a:pPr marL="914400" lvl="1" indent="-457200" algn="just">
              <a:buAutoNum type="alphaUcPeriod"/>
            </a:pPr>
            <a:r>
              <a:rPr lang="fr-FR" sz="2800" b="1" dirty="0" smtClean="0"/>
              <a:t>Lorsque le service consiste en un avis :</a:t>
            </a:r>
          </a:p>
          <a:p>
            <a:pPr marL="914400" lvl="1" indent="-457200" algn="just">
              <a:buAutoNum type="alphaUcPeriod"/>
            </a:pPr>
            <a:endParaRPr lang="fr-FR" sz="2800" b="1" dirty="0" smtClean="0"/>
          </a:p>
          <a:p>
            <a:pPr marL="914400" lvl="2" indent="0" algn="just">
              <a:buNone/>
            </a:pPr>
            <a:r>
              <a:rPr lang="fr-FR" sz="2800" dirty="0" smtClean="0"/>
              <a:t>- Le service est achevé lorsque l’avis est donné.</a:t>
            </a:r>
          </a:p>
          <a:p>
            <a:pPr marL="914400" lvl="2" indent="0" algn="just">
              <a:buFontTx/>
              <a:buChar char="-"/>
            </a:pPr>
            <a:r>
              <a:rPr lang="fr-FR" sz="2800" dirty="0" smtClean="0"/>
              <a:t> Pour les services permanents d’avis par téléphone, voir les règles de services successifs (règle C)</a:t>
            </a:r>
          </a:p>
          <a:p>
            <a:pPr marL="914400" lvl="2" indent="0" algn="just">
              <a:buFontTx/>
              <a:buChar char="-"/>
            </a:pPr>
            <a:endParaRPr lang="fr-FR" sz="2800" dirty="0" smtClean="0"/>
          </a:p>
          <a:p>
            <a:pPr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50</a:t>
            </a:fld>
            <a:endParaRPr lang="fr-BE"/>
          </a:p>
        </p:txBody>
      </p:sp>
    </p:spTree>
    <p:extLst>
      <p:ext uri="{BB962C8B-B14F-4D97-AF65-F5344CB8AC3E}">
        <p14:creationId xmlns:p14="http://schemas.microsoft.com/office/powerpoint/2010/main" val="4021046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99534" y="0"/>
            <a:ext cx="10515600" cy="1325563"/>
          </a:xfrm>
        </p:spPr>
        <p:txBody>
          <a:bodyPr>
            <a:normAutofit/>
          </a:bodyPr>
          <a:lstStyle/>
          <a:p>
            <a:r>
              <a:rPr lang="fr-BE" sz="4000" cap="small" dirty="0">
                <a:solidFill>
                  <a:srgbClr val="D64020"/>
                </a:solidFill>
              </a:rPr>
              <a:t>8</a:t>
            </a:r>
            <a:r>
              <a:rPr lang="fr-BE" sz="4000" cap="small" dirty="0" smtClean="0">
                <a:solidFill>
                  <a:srgbClr val="D64020"/>
                </a:solidFill>
              </a:rPr>
              <a:t>. Fait générateur et exigibilité de la taxe</a:t>
            </a:r>
            <a:endParaRPr lang="fr-BE" sz="4000" cap="small" dirty="0">
              <a:solidFill>
                <a:srgbClr val="D64020"/>
              </a:solidFill>
            </a:endParaRPr>
          </a:p>
        </p:txBody>
      </p:sp>
      <p:sp>
        <p:nvSpPr>
          <p:cNvPr id="3" name="Espace réservé du contenu 2"/>
          <p:cNvSpPr>
            <a:spLocks noGrp="1"/>
          </p:cNvSpPr>
          <p:nvPr>
            <p:ph idx="4294967295"/>
          </p:nvPr>
        </p:nvSpPr>
        <p:spPr>
          <a:xfrm>
            <a:off x="220133" y="1100666"/>
            <a:ext cx="11700934" cy="5232401"/>
          </a:xfrm>
        </p:spPr>
        <p:txBody>
          <a:bodyPr>
            <a:noAutofit/>
          </a:bodyPr>
          <a:lstStyle/>
          <a:p>
            <a:pPr marL="914400" lvl="2" indent="0" algn="just">
              <a:buFontTx/>
              <a:buChar char="-"/>
            </a:pPr>
            <a:endParaRPr lang="fr-FR" sz="1400" dirty="0" smtClean="0"/>
          </a:p>
          <a:p>
            <a:pPr marL="457200" lvl="1" indent="0" algn="just">
              <a:buNone/>
            </a:pPr>
            <a:r>
              <a:rPr lang="fr-FR" sz="2200" b="1" dirty="0" smtClean="0"/>
              <a:t>B. Le service consiste en une défense dans le cadre d’une procédure judiciaire</a:t>
            </a:r>
          </a:p>
          <a:p>
            <a:pPr marL="914400" lvl="2" indent="0" algn="just">
              <a:buNone/>
            </a:pPr>
            <a:r>
              <a:rPr lang="fr-FR" sz="2200" dirty="0" smtClean="0"/>
              <a:t>Le service est achevé lorsque la procédure est clôturée par :</a:t>
            </a:r>
          </a:p>
          <a:p>
            <a:pPr lvl="3" algn="just">
              <a:buFont typeface="Calibri" panose="020F0502020204030204" pitchFamily="34" charset="0"/>
              <a:buChar char="−"/>
            </a:pPr>
            <a:r>
              <a:rPr lang="fr-FR" sz="2200" dirty="0" smtClean="0"/>
              <a:t>une décision coulée en force de chose jugée ;</a:t>
            </a:r>
          </a:p>
          <a:p>
            <a:pPr lvl="3" algn="just">
              <a:buFont typeface="Calibri" panose="020F0502020204030204" pitchFamily="34" charset="0"/>
              <a:buChar char="−"/>
            </a:pPr>
            <a:r>
              <a:rPr lang="fr-FR" sz="2200" dirty="0" smtClean="0"/>
              <a:t>une transaction ;</a:t>
            </a:r>
          </a:p>
          <a:p>
            <a:pPr lvl="3" algn="just">
              <a:buFont typeface="Calibri" panose="020F0502020204030204" pitchFamily="34" charset="0"/>
              <a:buChar char="−"/>
            </a:pPr>
            <a:r>
              <a:rPr lang="fr-FR" sz="2200" dirty="0" smtClean="0"/>
              <a:t>une décision du client de ne pas poursuivre la procédure ; </a:t>
            </a:r>
          </a:p>
          <a:p>
            <a:pPr lvl="3" algn="just">
              <a:buFont typeface="Calibri" panose="020F0502020204030204" pitchFamily="34" charset="0"/>
              <a:buChar char="−"/>
            </a:pPr>
            <a:r>
              <a:rPr lang="fr-FR" sz="2200" dirty="0" smtClean="0"/>
              <a:t>ou lorsque la procédure n’est finalement pas entamée;</a:t>
            </a:r>
          </a:p>
          <a:p>
            <a:pPr lvl="3" algn="just">
              <a:buFont typeface="Calibri" panose="020F0502020204030204" pitchFamily="34" charset="0"/>
              <a:buChar char="−"/>
            </a:pPr>
            <a:r>
              <a:rPr lang="fr-BE" sz="2200" i="1" dirty="0" smtClean="0"/>
              <a:t>si l’avocat suit l’exécution de la décision de justice </a:t>
            </a:r>
            <a:r>
              <a:rPr lang="fr-BE" sz="2200" dirty="0" smtClean="0"/>
              <a:t>: au moment de la fin de l’exécution;</a:t>
            </a:r>
          </a:p>
          <a:p>
            <a:pPr lvl="3" algn="just">
              <a:buFont typeface="Calibri" panose="020F0502020204030204" pitchFamily="34" charset="0"/>
              <a:buChar char="−"/>
            </a:pPr>
            <a:r>
              <a:rPr lang="fr-BE" sz="2200" dirty="0" smtClean="0"/>
              <a:t>Moment ultime : le début du délai de prescription de la responsabilité de l’avocat.</a:t>
            </a:r>
          </a:p>
          <a:p>
            <a:pPr lvl="3" algn="just">
              <a:buFont typeface="Calibri" panose="020F0502020204030204" pitchFamily="34" charset="0"/>
              <a:buChar char="−"/>
            </a:pPr>
            <a:endParaRPr lang="fr-FR" sz="2200" dirty="0" smtClean="0"/>
          </a:p>
          <a:p>
            <a:pPr marL="800100" lvl="1" indent="-342900" algn="just">
              <a:buAutoNum type="alphaUcPeriod" startAt="3"/>
            </a:pPr>
            <a:r>
              <a:rPr lang="fr-FR" sz="2200" b="1" dirty="0" smtClean="0"/>
              <a:t>Hypothèse des prestations de services </a:t>
            </a:r>
            <a:r>
              <a:rPr lang="fr-FR" sz="2200" b="1" i="1" dirty="0" smtClean="0"/>
              <a:t>successives </a:t>
            </a:r>
            <a:r>
              <a:rPr lang="fr-FR" sz="2200" b="1" dirty="0" smtClean="0"/>
              <a:t>qui donnent lieu à des décomptes ou à des paiements successifs (article 22, § 2, alinéa 1</a:t>
            </a:r>
            <a:r>
              <a:rPr lang="fr-FR" sz="2200" b="1" baseline="30000" dirty="0" smtClean="0"/>
              <a:t>er</a:t>
            </a:r>
            <a:r>
              <a:rPr lang="fr-FR" sz="2200" b="1" dirty="0" smtClean="0"/>
              <a:t>, C.T.V.A.):</a:t>
            </a:r>
          </a:p>
          <a:p>
            <a:pPr marL="800100" lvl="1" indent="-342900" algn="just">
              <a:buAutoNum type="alphaUcPeriod" startAt="3"/>
            </a:pPr>
            <a:endParaRPr lang="fr-BE" sz="2200" b="1" dirty="0" smtClean="0"/>
          </a:p>
          <a:p>
            <a:pPr marL="1257300" lvl="2" indent="-342900" algn="just"/>
            <a:r>
              <a:rPr lang="fr-BE" sz="2200" dirty="0" smtClean="0"/>
              <a:t>à l’expiration de chaque période à laquelle se rapporte un décompte ou un paiement</a:t>
            </a:r>
          </a:p>
          <a:p>
            <a:pPr marL="0" indent="0" algn="just">
              <a:buNone/>
            </a:pPr>
            <a:endParaRPr lang="fr-FR" sz="2000"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51</a:t>
            </a:fld>
            <a:endParaRPr lang="fr-BE"/>
          </a:p>
        </p:txBody>
      </p:sp>
    </p:spTree>
    <p:extLst>
      <p:ext uri="{BB962C8B-B14F-4D97-AF65-F5344CB8AC3E}">
        <p14:creationId xmlns:p14="http://schemas.microsoft.com/office/powerpoint/2010/main" val="30322203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99534" y="0"/>
            <a:ext cx="10515600" cy="1325563"/>
          </a:xfrm>
        </p:spPr>
        <p:txBody>
          <a:bodyPr>
            <a:normAutofit/>
          </a:bodyPr>
          <a:lstStyle/>
          <a:p>
            <a:r>
              <a:rPr lang="fr-BE" sz="4000" cap="small" dirty="0">
                <a:solidFill>
                  <a:srgbClr val="D64020"/>
                </a:solidFill>
              </a:rPr>
              <a:t>8</a:t>
            </a:r>
            <a:r>
              <a:rPr lang="fr-BE" sz="4000" cap="small" dirty="0" smtClean="0">
                <a:solidFill>
                  <a:srgbClr val="D64020"/>
                </a:solidFill>
              </a:rPr>
              <a:t>. Fait générateur et exigibilité de la taxe</a:t>
            </a:r>
            <a:endParaRPr lang="fr-BE" sz="4000" cap="small" dirty="0">
              <a:solidFill>
                <a:srgbClr val="D64020"/>
              </a:solidFill>
            </a:endParaRPr>
          </a:p>
        </p:txBody>
      </p:sp>
      <p:sp>
        <p:nvSpPr>
          <p:cNvPr id="3" name="Espace réservé du contenu 2"/>
          <p:cNvSpPr>
            <a:spLocks noGrp="1"/>
          </p:cNvSpPr>
          <p:nvPr>
            <p:ph idx="4294967295"/>
          </p:nvPr>
        </p:nvSpPr>
        <p:spPr>
          <a:xfrm>
            <a:off x="220133" y="1100666"/>
            <a:ext cx="11700934" cy="5232401"/>
          </a:xfrm>
        </p:spPr>
        <p:txBody>
          <a:bodyPr>
            <a:noAutofit/>
          </a:bodyPr>
          <a:lstStyle/>
          <a:p>
            <a:pPr algn="just"/>
            <a:r>
              <a:rPr lang="fr-BE" dirty="0" smtClean="0">
                <a:solidFill>
                  <a:srgbClr val="FF0000"/>
                </a:solidFill>
              </a:rPr>
              <a:t>Exigibilité</a:t>
            </a:r>
            <a:r>
              <a:rPr lang="fr-BE" dirty="0" smtClean="0"/>
              <a:t> : au moment du fait générateur.</a:t>
            </a:r>
          </a:p>
          <a:p>
            <a:pPr algn="just"/>
            <a:r>
              <a:rPr lang="fr-BE" dirty="0" smtClean="0"/>
              <a:t>Quatre causes d’exigibilité subsidiaire :</a:t>
            </a:r>
          </a:p>
          <a:p>
            <a:pPr marL="914400" lvl="1" indent="-457200" algn="just">
              <a:buFont typeface="+mj-lt"/>
              <a:buAutoNum type="arabicPeriod"/>
            </a:pPr>
            <a:r>
              <a:rPr lang="fr-BE" b="1" dirty="0" smtClean="0"/>
              <a:t>L’encaissement est antérieur à la fin de la prestation (fait générateur) - Exemple</a:t>
            </a:r>
          </a:p>
          <a:p>
            <a:pPr lvl="2" algn="just"/>
            <a:r>
              <a:rPr lang="fr-BE" dirty="0" smtClean="0"/>
              <a:t>Demande de provision  :			en mars 2014</a:t>
            </a:r>
          </a:p>
          <a:p>
            <a:pPr lvl="2" algn="just"/>
            <a:r>
              <a:rPr lang="fr-BE" dirty="0" smtClean="0"/>
              <a:t>Paiement  :				en avril 2014</a:t>
            </a:r>
          </a:p>
          <a:p>
            <a:pPr lvl="2" algn="just"/>
            <a:r>
              <a:rPr lang="fr-BE" dirty="0" smtClean="0"/>
              <a:t>Consultation terminée  :			en juillet 2014</a:t>
            </a:r>
          </a:p>
          <a:p>
            <a:pPr lvl="2" algn="just"/>
            <a:r>
              <a:rPr lang="fr-BE" dirty="0" smtClean="0"/>
              <a:t>Fait générateur : 			en juillet 2014</a:t>
            </a:r>
          </a:p>
          <a:p>
            <a:pPr lvl="2" algn="just"/>
            <a:r>
              <a:rPr lang="fr-BE" dirty="0" smtClean="0"/>
              <a:t>Exigibilité de la taxe : 			en avril 2014</a:t>
            </a:r>
          </a:p>
          <a:p>
            <a:pPr lvl="2" algn="just"/>
            <a:endParaRPr lang="fr-BE" dirty="0" smtClean="0"/>
          </a:p>
          <a:p>
            <a:pPr marL="914400" lvl="1" indent="-457200" algn="just">
              <a:buFont typeface="+mj-lt"/>
              <a:buAutoNum type="arabicPeriod"/>
            </a:pPr>
            <a:r>
              <a:rPr lang="fr-BE" b="1" dirty="0" smtClean="0"/>
              <a:t>Régime transitoire jusqu’au 31 décembre 2014 : l’émission de la facture avant la fin de la prestation (fait générateur)</a:t>
            </a:r>
          </a:p>
          <a:p>
            <a:pPr lvl="2" algn="just"/>
            <a:r>
              <a:rPr lang="fr-BE" dirty="0" smtClean="0"/>
              <a:t>la facturation est une cause d’exigibilité subsidiaire si le client est autre qu’un particulier;</a:t>
            </a:r>
          </a:p>
          <a:p>
            <a:pPr lvl="2" algn="just"/>
            <a:r>
              <a:rPr lang="fr-BE" dirty="0" smtClean="0"/>
              <a:t>Liberté de l’avocat de recourir à cette tolérance administrative, opération par opération.</a:t>
            </a:r>
          </a:p>
          <a:p>
            <a:pPr lvl="2" algn="just"/>
            <a:r>
              <a:rPr lang="fr-BE" dirty="0" smtClean="0"/>
              <a:t>Avantage : le client obtient un droit à déduction dès l’émission de la facture et non au moment du paiement.</a:t>
            </a:r>
          </a:p>
          <a:p>
            <a:pPr lvl="2"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52</a:t>
            </a:fld>
            <a:endParaRPr lang="fr-BE"/>
          </a:p>
        </p:txBody>
      </p:sp>
    </p:spTree>
    <p:extLst>
      <p:ext uri="{BB962C8B-B14F-4D97-AF65-F5344CB8AC3E}">
        <p14:creationId xmlns:p14="http://schemas.microsoft.com/office/powerpoint/2010/main" val="31482625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99534" y="0"/>
            <a:ext cx="10515600" cy="1325563"/>
          </a:xfrm>
        </p:spPr>
        <p:txBody>
          <a:bodyPr>
            <a:normAutofit/>
          </a:bodyPr>
          <a:lstStyle/>
          <a:p>
            <a:r>
              <a:rPr lang="fr-BE" sz="4000" cap="small" dirty="0">
                <a:solidFill>
                  <a:srgbClr val="D64020"/>
                </a:solidFill>
              </a:rPr>
              <a:t>8</a:t>
            </a:r>
            <a:r>
              <a:rPr lang="fr-BE" sz="4000" cap="small" dirty="0" smtClean="0">
                <a:solidFill>
                  <a:srgbClr val="D64020"/>
                </a:solidFill>
              </a:rPr>
              <a:t>. Fait générateur et exigibilité de la taxe</a:t>
            </a:r>
            <a:endParaRPr lang="fr-BE" sz="4000" cap="small" dirty="0">
              <a:solidFill>
                <a:srgbClr val="D64020"/>
              </a:solidFill>
            </a:endParaRPr>
          </a:p>
        </p:txBody>
      </p:sp>
      <p:sp>
        <p:nvSpPr>
          <p:cNvPr id="3" name="Espace réservé du contenu 2"/>
          <p:cNvSpPr>
            <a:spLocks noGrp="1"/>
          </p:cNvSpPr>
          <p:nvPr>
            <p:ph idx="4294967295"/>
          </p:nvPr>
        </p:nvSpPr>
        <p:spPr>
          <a:xfrm>
            <a:off x="220133" y="1100666"/>
            <a:ext cx="11700934" cy="5232401"/>
          </a:xfrm>
        </p:spPr>
        <p:txBody>
          <a:bodyPr>
            <a:noAutofit/>
          </a:bodyPr>
          <a:lstStyle/>
          <a:p>
            <a:pPr algn="just"/>
            <a:endParaRPr lang="fr-BE" dirty="0" smtClean="0"/>
          </a:p>
          <a:p>
            <a:pPr marL="914400" lvl="1" indent="-457200" algn="just">
              <a:buNone/>
            </a:pPr>
            <a:r>
              <a:rPr lang="fr-BE" b="1" dirty="0" smtClean="0"/>
              <a:t>3. Les services </a:t>
            </a:r>
            <a:r>
              <a:rPr lang="fr-BE" b="1" i="1" dirty="0" smtClean="0"/>
              <a:t>habituels </a:t>
            </a:r>
            <a:r>
              <a:rPr lang="fr-BE" b="1" dirty="0" smtClean="0"/>
              <a:t>à des particuliers pour lesquels il n’y a pas d’obligation d’émettre une facture</a:t>
            </a:r>
          </a:p>
          <a:p>
            <a:pPr marL="1371600" lvl="2" indent="-457200" algn="just"/>
            <a:r>
              <a:rPr lang="fr-BE" dirty="0" smtClean="0"/>
              <a:t>Cause d’exigibilité : au fur et à mesure de l’encaissement du prix, peu importe </a:t>
            </a:r>
          </a:p>
          <a:p>
            <a:pPr marL="1828800" lvl="3" indent="-457200" algn="just"/>
            <a:r>
              <a:rPr lang="fr-BE" dirty="0" smtClean="0"/>
              <a:t>le moment auquel la prestation est terminée (survenance du fait générateur)</a:t>
            </a:r>
          </a:p>
          <a:p>
            <a:pPr marL="1828800" lvl="3" indent="-457200" algn="just"/>
            <a:r>
              <a:rPr lang="fr-BE" dirty="0" smtClean="0"/>
              <a:t>S’il y a effectivement émission ou non d’une facture.</a:t>
            </a:r>
          </a:p>
          <a:p>
            <a:pPr marL="1371600" lvl="2" indent="-457200" algn="just"/>
            <a:r>
              <a:rPr lang="fr-BE" dirty="0" smtClean="0"/>
              <a:t>Notion d’habitude…</a:t>
            </a:r>
          </a:p>
          <a:p>
            <a:pPr marL="1371600" lvl="2" indent="-457200" algn="just"/>
            <a:endParaRPr lang="fr-BE" dirty="0" smtClean="0"/>
          </a:p>
          <a:p>
            <a:pPr marL="914400" lvl="1" indent="-457200" algn="just">
              <a:buNone/>
            </a:pPr>
            <a:r>
              <a:rPr lang="fr-BE" b="1" dirty="0" smtClean="0"/>
              <a:t>4. Les services B 2 G (</a:t>
            </a:r>
            <a:r>
              <a:rPr lang="fr-BE" b="1" i="1" dirty="0" err="1" smtClean="0"/>
              <a:t>Government</a:t>
            </a:r>
            <a:r>
              <a:rPr lang="fr-BE" b="1" dirty="0" smtClean="0"/>
              <a:t>) : report de l’exigibilité après la fin de la prestation</a:t>
            </a:r>
          </a:p>
          <a:p>
            <a:pPr marL="1371600" lvl="2" indent="-457200" algn="just"/>
            <a:r>
              <a:rPr lang="fr-BE" dirty="0" smtClean="0"/>
              <a:t>Cause d’exigibilité : au moment où l’autorité marque son accord sur le montant des honoraires</a:t>
            </a:r>
          </a:p>
          <a:p>
            <a:pPr marL="1371600" lvl="2" indent="-457200" algn="just"/>
            <a:r>
              <a:rPr lang="fr-BE" dirty="0" smtClean="0"/>
              <a:t>Procédure :</a:t>
            </a:r>
          </a:p>
          <a:p>
            <a:pPr marL="1828800" lvl="3" indent="-457200" algn="just">
              <a:buFont typeface="+mj-lt"/>
              <a:buAutoNum type="arabicPeriod"/>
            </a:pPr>
            <a:r>
              <a:rPr lang="fr-BE" dirty="0" smtClean="0"/>
              <a:t>L’avocat établit son état;</a:t>
            </a:r>
          </a:p>
          <a:p>
            <a:pPr marL="1828800" lvl="3" indent="-457200" algn="just">
              <a:buFont typeface="+mj-lt"/>
              <a:buAutoNum type="arabicPeriod"/>
            </a:pPr>
            <a:r>
              <a:rPr lang="fr-BE" dirty="0" smtClean="0"/>
              <a:t>L’administration marque son accord (ordonnancement) et le fait savoir à l’avocat;</a:t>
            </a:r>
          </a:p>
          <a:p>
            <a:pPr marL="1828800" lvl="3" indent="-457200" algn="just">
              <a:buFont typeface="+mj-lt"/>
              <a:buAutoNum type="arabicPeriod"/>
            </a:pPr>
            <a:r>
              <a:rPr lang="fr-BE" dirty="0" smtClean="0"/>
              <a:t>L’avocat adresse une facture au  plus tard le 15</a:t>
            </a:r>
            <a:r>
              <a:rPr lang="fr-BE" baseline="30000" dirty="0" smtClean="0"/>
              <a:t>ème</a:t>
            </a:r>
            <a:r>
              <a:rPr lang="fr-BE" dirty="0" smtClean="0"/>
              <a:t> jour du mois qui suit l’accord de l’administration.</a:t>
            </a:r>
          </a:p>
          <a:p>
            <a:pPr marL="1371600" lvl="2" indent="-457200" algn="just"/>
            <a:r>
              <a:rPr lang="fr-BE" dirty="0" smtClean="0"/>
              <a:t>Pas applicable aux prestations dont le fait générateur est antérieur au 1</a:t>
            </a:r>
            <a:r>
              <a:rPr lang="fr-BE" baseline="30000" dirty="0" smtClean="0"/>
              <a:t>er</a:t>
            </a:r>
            <a:r>
              <a:rPr lang="fr-BE" dirty="0" smtClean="0"/>
              <a:t> janvier 2014.</a:t>
            </a:r>
          </a:p>
          <a:p>
            <a:pPr marL="1371600" lvl="2" indent="-457200" algn="just">
              <a:buNone/>
            </a:pPr>
            <a:endParaRPr lang="fr-BE" b="1" dirty="0" smtClean="0"/>
          </a:p>
          <a:p>
            <a:pPr marL="1371600" lvl="2" indent="-457200" algn="just">
              <a:buNone/>
            </a:pPr>
            <a:endParaRPr lang="fr-BE" b="1" dirty="0" smtClean="0"/>
          </a:p>
          <a:p>
            <a:pPr marL="1371600" lvl="2" indent="-457200" algn="just">
              <a:buFont typeface="+mj-lt"/>
              <a:buAutoNum type="arabicPeriod"/>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53</a:t>
            </a:fld>
            <a:endParaRPr lang="fr-BE"/>
          </a:p>
        </p:txBody>
      </p:sp>
    </p:spTree>
    <p:extLst>
      <p:ext uri="{BB962C8B-B14F-4D97-AF65-F5344CB8AC3E}">
        <p14:creationId xmlns:p14="http://schemas.microsoft.com/office/powerpoint/2010/main" val="31040354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042319"/>
            <a:ext cx="9144000" cy="2387600"/>
          </a:xfrm>
        </p:spPr>
        <p:txBody>
          <a:bodyPr>
            <a:normAutofit fontScale="90000"/>
          </a:bodyPr>
          <a:lstStyle/>
          <a:p>
            <a:r>
              <a:rPr lang="fr-BE" b="1" dirty="0" smtClean="0">
                <a:solidFill>
                  <a:srgbClr val="D64020"/>
                </a:solidFill>
              </a:rPr>
              <a:t>9. Le fait générateur et l’exigibilité : les règles transitoires prévues par la circulaire administrative</a:t>
            </a:r>
            <a:endParaRPr lang="fr-BE" b="1"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54</a:t>
            </a:fld>
            <a:endParaRPr lang="fr-BE"/>
          </a:p>
        </p:txBody>
      </p:sp>
    </p:spTree>
    <p:extLst>
      <p:ext uri="{BB962C8B-B14F-4D97-AF65-F5344CB8AC3E}">
        <p14:creationId xmlns:p14="http://schemas.microsoft.com/office/powerpoint/2010/main" val="10459917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9.1. les règles transitoires</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92500" lnSpcReduction="20000"/>
          </a:bodyPr>
          <a:lstStyle/>
          <a:p>
            <a:pPr marL="514350" indent="-514350" algn="just">
              <a:buFont typeface="+mj-lt"/>
              <a:buAutoNum type="arabicPeriod"/>
            </a:pPr>
            <a:r>
              <a:rPr lang="fr-BE" b="1" dirty="0" smtClean="0"/>
              <a:t>Uniquement si le fait générateur intervient après le 31 décembre 2013.</a:t>
            </a:r>
            <a:endParaRPr lang="fr-FR" b="1" dirty="0" smtClean="0"/>
          </a:p>
          <a:p>
            <a:pPr marL="514350" indent="-514350" algn="just">
              <a:buFont typeface="+mj-lt"/>
              <a:buAutoNum type="arabicPeriod"/>
            </a:pPr>
            <a:r>
              <a:rPr lang="fr-FR" b="1" dirty="0" smtClean="0"/>
              <a:t>Les prestations non terminées au 31/12/2013 : selon la circulaire (point 78 à 80), exonération SSI</a:t>
            </a:r>
          </a:p>
          <a:p>
            <a:pPr marL="971550" lvl="1" indent="-514350" algn="just">
              <a:buFont typeface="+mj-lt"/>
              <a:buAutoNum type="arabicPeriod"/>
            </a:pPr>
            <a:endParaRPr lang="fr-FR" dirty="0" smtClean="0"/>
          </a:p>
          <a:p>
            <a:pPr marL="971550" lvl="1" indent="-514350" algn="just">
              <a:buFont typeface="+mj-lt"/>
              <a:buAutoNum type="arabicPeriod"/>
            </a:pPr>
            <a:r>
              <a:rPr lang="fr-FR" dirty="0" smtClean="0"/>
              <a:t>Une note d’honoraires détaillée est établie au plus tard le 31/1/2014;</a:t>
            </a:r>
          </a:p>
          <a:p>
            <a:pPr marL="971550" lvl="1" indent="-514350" algn="just">
              <a:buFont typeface="+mj-lt"/>
              <a:buAutoNum type="arabicPeriod"/>
            </a:pPr>
            <a:r>
              <a:rPr lang="fr-FR" dirty="0" smtClean="0"/>
              <a:t>Le prix est déterminable et peut être rattaché aux prestations matériellement effectuées en 2013.</a:t>
            </a:r>
          </a:p>
          <a:p>
            <a:pPr marL="971550" lvl="1" indent="-514350" algn="just"/>
            <a:r>
              <a:rPr lang="fr-BE" dirty="0" smtClean="0"/>
              <a:t>La tolérance administrative : accepter qu’un décompte soit établi durant le mois de janvier 2014 (&gt;&lt; en principe : il devrait être établi pour le 31 décembre 2013).</a:t>
            </a:r>
          </a:p>
          <a:p>
            <a:pPr marL="971550" lvl="1" indent="-514350" algn="just"/>
            <a:endParaRPr lang="fr-BE" dirty="0" smtClean="0"/>
          </a:p>
          <a:p>
            <a:pPr marL="514350" indent="-514350" algn="just">
              <a:buFont typeface="+mj-lt"/>
              <a:buAutoNum type="arabicPeriod"/>
            </a:pPr>
            <a:r>
              <a:rPr lang="fr-BE" b="1" dirty="0" err="1" smtClean="0"/>
              <a:t>Success</a:t>
            </a:r>
            <a:r>
              <a:rPr lang="fr-BE" b="1" dirty="0" smtClean="0"/>
              <a:t> </a:t>
            </a:r>
            <a:r>
              <a:rPr lang="fr-BE" b="1" dirty="0" err="1" smtClean="0"/>
              <a:t>fee</a:t>
            </a:r>
            <a:r>
              <a:rPr lang="fr-BE" b="1" dirty="0" smtClean="0"/>
              <a:t> porté en compte en 2014 : </a:t>
            </a:r>
            <a:r>
              <a:rPr lang="fr-BE" dirty="0" smtClean="0"/>
              <a:t>soumis totalement à la TVA, sauf s’il se rapporte à des prestations effectuées en 2013.</a:t>
            </a:r>
          </a:p>
          <a:p>
            <a:pPr marL="971550" lvl="1" indent="-514350" algn="just"/>
            <a:r>
              <a:rPr lang="fr-BE" dirty="0" smtClean="0"/>
              <a:t>La tolérance administrative : accepter qu’un décompte soit établi durant l’année 2014, pouvant porter sur des prestations effectuées en 2013</a:t>
            </a:r>
            <a:endParaRPr lang="fr-FR" dirty="0" smtClean="0"/>
          </a:p>
          <a:p>
            <a:pPr marL="0" indent="0">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55</a:t>
            </a:fld>
            <a:endParaRPr lang="fr-BE"/>
          </a:p>
        </p:txBody>
      </p:sp>
    </p:spTree>
    <p:extLst>
      <p:ext uri="{BB962C8B-B14F-4D97-AF65-F5344CB8AC3E}">
        <p14:creationId xmlns:p14="http://schemas.microsoft.com/office/powerpoint/2010/main" val="34919768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smtClean="0">
                <a:solidFill>
                  <a:srgbClr val="D64020"/>
                </a:solidFill>
              </a:rPr>
              <a:t>9.1. les </a:t>
            </a:r>
            <a:r>
              <a:rPr lang="fr-BE" cap="small" dirty="0">
                <a:solidFill>
                  <a:srgbClr val="D64020"/>
                </a:solidFill>
              </a:rPr>
              <a:t>règles transitoires</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buNone/>
            </a:pPr>
            <a:r>
              <a:rPr lang="fr-FR" b="1" dirty="0" smtClean="0"/>
              <a:t>4. Sort des provisions encaissées avant le 1</a:t>
            </a:r>
            <a:r>
              <a:rPr lang="fr-FR" b="1" baseline="30000" dirty="0" smtClean="0"/>
              <a:t>er</a:t>
            </a:r>
            <a:r>
              <a:rPr lang="fr-FR" b="1" dirty="0" smtClean="0"/>
              <a:t> janvier 2014  pour des prestations à effectuer après cette date :</a:t>
            </a:r>
          </a:p>
          <a:p>
            <a:pPr lvl="1" algn="just"/>
            <a:endParaRPr lang="fr-BE" dirty="0" smtClean="0"/>
          </a:p>
          <a:p>
            <a:pPr lvl="1" algn="just"/>
            <a:r>
              <a:rPr lang="fr-BE" dirty="0" smtClean="0"/>
              <a:t>En principe : exigibilité en 2013 – pas de T.V.A.</a:t>
            </a:r>
          </a:p>
          <a:p>
            <a:pPr lvl="1" algn="just"/>
            <a:r>
              <a:rPr lang="fr-BE" dirty="0" smtClean="0"/>
              <a:t>MAIS : ce n’est pas un moyen d’éluder l’impôt !!!!!!!!!</a:t>
            </a:r>
          </a:p>
          <a:p>
            <a:pPr lvl="1" algn="just"/>
            <a:r>
              <a:rPr lang="fr-BE" dirty="0" smtClean="0"/>
              <a:t>Tolérance administrative : la provision ne doit pas dépasser 25 % des honoraires qui seront demandés au total, durant l’année 2014 et plus tard.</a:t>
            </a:r>
            <a:endParaRPr lang="fr-FR" dirty="0" smtClean="0"/>
          </a:p>
          <a:p>
            <a:pPr algn="just">
              <a:buNone/>
            </a:pPr>
            <a:endParaRPr lang="fr-FR" sz="1800"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56</a:t>
            </a:fld>
            <a:endParaRPr lang="fr-BE"/>
          </a:p>
        </p:txBody>
      </p:sp>
    </p:spTree>
    <p:extLst>
      <p:ext uri="{BB962C8B-B14F-4D97-AF65-F5344CB8AC3E}">
        <p14:creationId xmlns:p14="http://schemas.microsoft.com/office/powerpoint/2010/main" val="30918320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9.2. Le régime transitoire en B2C</a:t>
            </a:r>
            <a:endParaRPr lang="fr-BE" sz="4000" cap="small" dirty="0">
              <a:solidFill>
                <a:srgbClr val="D64020"/>
              </a:solidFill>
            </a:endParaRPr>
          </a:p>
        </p:txBody>
      </p:sp>
      <p:sp>
        <p:nvSpPr>
          <p:cNvPr id="3" name="Espace réservé du contenu 2"/>
          <p:cNvSpPr>
            <a:spLocks noGrp="1"/>
          </p:cNvSpPr>
          <p:nvPr>
            <p:ph idx="4294967295"/>
          </p:nvPr>
        </p:nvSpPr>
        <p:spPr>
          <a:xfrm>
            <a:off x="234648" y="5730724"/>
            <a:ext cx="10690136" cy="728132"/>
          </a:xfrm>
        </p:spPr>
        <p:txBody>
          <a:bodyPr>
            <a:normAutofit fontScale="25000" lnSpcReduction="20000"/>
          </a:bodyPr>
          <a:lstStyle/>
          <a:p>
            <a:pPr marL="0" indent="0">
              <a:buNone/>
            </a:pPr>
            <a:endParaRPr lang="fr-FR" dirty="0"/>
          </a:p>
          <a:p>
            <a:pPr marL="0" indent="0">
              <a:buNone/>
            </a:pPr>
            <a:endParaRPr lang="fr-FR" dirty="0" smtClean="0"/>
          </a:p>
          <a:p>
            <a:pPr marL="0" indent="0">
              <a:buNone/>
            </a:pPr>
            <a:r>
              <a:rPr lang="fr-BE" sz="2000" dirty="0" smtClean="0"/>
              <a:t>Cc</a:t>
            </a:r>
            <a:endParaRPr lang="fr-FR" sz="8000" dirty="0"/>
          </a:p>
          <a:p>
            <a:pPr marL="0" indent="0">
              <a:buNone/>
            </a:pPr>
            <a:endParaRPr lang="fr-FR" sz="1600" dirty="0" smtClean="0"/>
          </a:p>
          <a:p>
            <a:pPr marL="0" indent="0">
              <a:buNone/>
            </a:pPr>
            <a:endParaRPr lang="fr-FR" dirty="0" smtClean="0"/>
          </a:p>
          <a:p>
            <a:pPr marL="0" indent="0">
              <a:buNone/>
            </a:pPr>
            <a:endParaRPr lang="fr-FR" dirty="0" smtClean="0"/>
          </a:p>
          <a:p>
            <a:pPr marL="0" indent="0">
              <a:buNone/>
            </a:pPr>
            <a:r>
              <a:rPr lang="fr-BE" dirty="0" smtClean="0"/>
              <a:t>C</a:t>
            </a: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57</a:t>
            </a:fld>
            <a:endParaRPr lang="fr-BE"/>
          </a:p>
        </p:txBody>
      </p:sp>
      <p:graphicFrame>
        <p:nvGraphicFramePr>
          <p:cNvPr id="13" name="Tableau 12"/>
          <p:cNvGraphicFramePr>
            <a:graphicFrameLocks noGrp="1"/>
          </p:cNvGraphicFramePr>
          <p:nvPr>
            <p:extLst>
              <p:ext uri="{D42A27DB-BD31-4B8C-83A1-F6EECF244321}">
                <p14:modId xmlns:p14="http://schemas.microsoft.com/office/powerpoint/2010/main" val="381310007"/>
              </p:ext>
            </p:extLst>
          </p:nvPr>
        </p:nvGraphicFramePr>
        <p:xfrm>
          <a:off x="653144" y="1490166"/>
          <a:ext cx="11103425" cy="4114900"/>
        </p:xfrm>
        <a:graphic>
          <a:graphicData uri="http://schemas.openxmlformats.org/drawingml/2006/table">
            <a:tbl>
              <a:tblPr firstRow="1" firstCol="1" bandRow="1">
                <a:tableStyleId>{5C22544A-7EE6-4342-B048-85BDC9FD1C3A}</a:tableStyleId>
              </a:tblPr>
              <a:tblGrid>
                <a:gridCol w="2220685"/>
                <a:gridCol w="2220685"/>
                <a:gridCol w="2220685"/>
                <a:gridCol w="2220685"/>
                <a:gridCol w="2220685"/>
              </a:tblGrid>
              <a:tr h="899154">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Fait générateur</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Facturation</a:t>
                      </a: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Paiement</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TVA</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Appréciation</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OK</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01/2014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OK</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i="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01/2014</a:t>
                      </a:r>
                      <a:endParaRPr lang="fr-BE" sz="1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i="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01/2014 ou après</a:t>
                      </a:r>
                      <a:endParaRPr lang="fr-BE" sz="1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i="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a:t>
                      </a:r>
                      <a:endParaRPr lang="fr-BE" sz="1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i="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OK</a:t>
                      </a:r>
                      <a:endParaRPr lang="fr-BE" sz="1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02/</a:t>
                      </a:r>
                      <a:r>
                        <a:rPr lang="fr-BE" sz="1800" dirty="0">
                          <a:effectLst/>
                        </a:rPr>
                        <a:t>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02/2014 ou après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oui</a:t>
                      </a:r>
                      <a:r>
                        <a:rPr lang="fr-BE" sz="1800" dirty="0">
                          <a:effectLst/>
                        </a:rPr>
                        <a:t> </a:t>
                      </a:r>
                      <a:r>
                        <a:rPr lang="fr-BE" sz="1800" dirty="0" smtClean="0">
                          <a:effectLst/>
                        </a:rPr>
                        <a:t>selon circulaire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 (FG &lt;</a:t>
                      </a:r>
                      <a:r>
                        <a:rPr lang="fr-BE" sz="1800"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31/12/13)</a:t>
                      </a:r>
                      <a:endParaRPr lang="fr-B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06/2014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08/2014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oui</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OK</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14376">
                <a:tc>
                  <a:txBody>
                    <a:bodyPr/>
                    <a:lstStyle/>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Prestations 2013-2014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01/2014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02/2014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Ventilation entre les prestations</a:t>
                      </a:r>
                      <a:r>
                        <a:rPr lang="fr-BE" sz="1800" baseline="0" dirty="0" smtClean="0">
                          <a:effectLst/>
                          <a:latin typeface="Calibri" panose="020F0502020204030204" pitchFamily="34" charset="0"/>
                          <a:ea typeface="Calibri" panose="020F0502020204030204" pitchFamily="34" charset="0"/>
                          <a:cs typeface="Times New Roman" panose="02020603050405020304" pitchFamily="18" charset="0"/>
                        </a:rPr>
                        <a:t> 2013 (exemptées) et 2014 (soumises à TVA)</a:t>
                      </a:r>
                      <a:endParaRPr lang="fr-BE"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OK</a:t>
                      </a:r>
                    </a:p>
                    <a:p>
                      <a:pPr marL="0" marR="0" indent="0" algn="ctr" defTabSz="914400" rtl="0" eaLnBrk="1" fontAlgn="auto" latinLnBrk="0" hangingPunct="1">
                        <a:lnSpc>
                          <a:spcPct val="115000"/>
                        </a:lnSpc>
                        <a:spcBef>
                          <a:spcPts val="0"/>
                        </a:spcBef>
                        <a:spcAft>
                          <a:spcPts val="0"/>
                        </a:spcAft>
                        <a:buClrTx/>
                        <a:buSzTx/>
                        <a:buFontTx/>
                        <a:buNone/>
                        <a:tabLst/>
                        <a:defRPr/>
                      </a:pPr>
                      <a:endParaRPr lang="fr-BE"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48722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9.2. Le régime transitoire – Acomptes en B2C</a:t>
            </a:r>
            <a:endParaRPr lang="fr-BE" sz="4000" cap="small" dirty="0">
              <a:solidFill>
                <a:srgbClr val="D64020"/>
              </a:solidFill>
            </a:endParaRPr>
          </a:p>
        </p:txBody>
      </p:sp>
      <p:sp>
        <p:nvSpPr>
          <p:cNvPr id="3" name="Espace réservé du contenu 2"/>
          <p:cNvSpPr>
            <a:spLocks noGrp="1"/>
          </p:cNvSpPr>
          <p:nvPr>
            <p:ph idx="4294967295"/>
          </p:nvPr>
        </p:nvSpPr>
        <p:spPr>
          <a:xfrm>
            <a:off x="496269" y="1776781"/>
            <a:ext cx="10515600" cy="4351338"/>
          </a:xfrm>
        </p:spPr>
        <p:txBody>
          <a:bodyPr>
            <a:normAutofit/>
          </a:bodyPr>
          <a:lstStyle/>
          <a:p>
            <a:pPr marL="0" indent="0">
              <a:buNone/>
            </a:pPr>
            <a:endParaRPr lang="fr-FR" dirty="0"/>
          </a:p>
          <a:p>
            <a:pPr marL="0" indent="0">
              <a:buNone/>
            </a:pPr>
            <a:endParaRPr lang="fr-FR" dirty="0" smtClean="0"/>
          </a:p>
          <a:p>
            <a:pPr marL="0" indent="0">
              <a:buNone/>
            </a:pPr>
            <a:endParaRPr lang="fr-FR" dirty="0"/>
          </a:p>
          <a:p>
            <a:pPr marL="0" indent="0">
              <a:buNone/>
            </a:pPr>
            <a:endParaRPr lang="fr-FR" sz="1600" dirty="0" smtClean="0"/>
          </a:p>
          <a:p>
            <a:pPr marL="0" indent="0">
              <a:buNone/>
            </a:pPr>
            <a:endParaRPr lang="fr-FR" dirty="0" smtClean="0"/>
          </a:p>
          <a:p>
            <a:pPr marL="0" indent="0">
              <a:buNone/>
            </a:pPr>
            <a:endParaRPr lang="fr-FR" dirty="0" smtClean="0"/>
          </a:p>
          <a:p>
            <a:pPr marL="0" indent="0">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58</a:t>
            </a:fld>
            <a:endParaRPr lang="fr-BE"/>
          </a:p>
        </p:txBody>
      </p:sp>
      <p:graphicFrame>
        <p:nvGraphicFramePr>
          <p:cNvPr id="13" name="Tableau 12"/>
          <p:cNvGraphicFramePr>
            <a:graphicFrameLocks noGrp="1"/>
          </p:cNvGraphicFramePr>
          <p:nvPr>
            <p:extLst>
              <p:ext uri="{D42A27DB-BD31-4B8C-83A1-F6EECF244321}">
                <p14:modId xmlns:p14="http://schemas.microsoft.com/office/powerpoint/2010/main" val="3243384638"/>
              </p:ext>
            </p:extLst>
          </p:nvPr>
        </p:nvGraphicFramePr>
        <p:xfrm>
          <a:off x="1472064" y="1758383"/>
          <a:ext cx="9042640" cy="1711758"/>
        </p:xfrm>
        <a:graphic>
          <a:graphicData uri="http://schemas.openxmlformats.org/drawingml/2006/table">
            <a:tbl>
              <a:tblPr firstRow="1" firstCol="1" bandRow="1">
                <a:tableStyleId>{5C22544A-7EE6-4342-B048-85BDC9FD1C3A}</a:tableStyleId>
              </a:tblPr>
              <a:tblGrid>
                <a:gridCol w="2260660"/>
                <a:gridCol w="2260660"/>
                <a:gridCol w="2260660"/>
                <a:gridCol w="2260660"/>
              </a:tblGrid>
              <a:tr h="472193">
                <a:tc>
                  <a:txBody>
                    <a:bodyPr/>
                    <a:lstStyle/>
                    <a:p>
                      <a:pPr algn="ctr">
                        <a:lnSpc>
                          <a:spcPct val="115000"/>
                        </a:lnSpc>
                        <a:spcAft>
                          <a:spcPts val="0"/>
                        </a:spcAft>
                      </a:pPr>
                      <a:r>
                        <a:rPr lang="fr-BE" sz="1800" dirty="0" smtClean="0">
                          <a:solidFill>
                            <a:schemeClr val="tx1"/>
                          </a:solidFill>
                          <a:effectLst/>
                        </a:rPr>
                        <a:t>Prestations terminées ou décompte</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Facturation</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Paiement</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TVA</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 (sauf</a:t>
                      </a:r>
                      <a:r>
                        <a:rPr lang="fr-BE" sz="1800" baseline="0" dirty="0" smtClean="0">
                          <a:effectLst/>
                          <a:latin typeface="Calibri" panose="020F0502020204030204" pitchFamily="34" charset="0"/>
                          <a:ea typeface="Calibri" panose="020F0502020204030204" pitchFamily="34" charset="0"/>
                          <a:cs typeface="Times New Roman" panose="02020603050405020304" pitchFamily="18" charset="0"/>
                        </a:rPr>
                        <a:t> abus)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Oui</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73018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9.3. Le régime transitoire en B2G</a:t>
            </a:r>
            <a:endParaRPr lang="fr-BE" sz="4000" cap="small" dirty="0">
              <a:solidFill>
                <a:srgbClr val="D64020"/>
              </a:solidFill>
            </a:endParaRPr>
          </a:p>
        </p:txBody>
      </p:sp>
      <p:sp>
        <p:nvSpPr>
          <p:cNvPr id="3" name="Espace réservé du contenu 2"/>
          <p:cNvSpPr>
            <a:spLocks noGrp="1"/>
          </p:cNvSpPr>
          <p:nvPr>
            <p:ph idx="4294967295"/>
          </p:nvPr>
        </p:nvSpPr>
        <p:spPr>
          <a:xfrm>
            <a:off x="496269" y="1776781"/>
            <a:ext cx="10515600" cy="4351338"/>
          </a:xfrm>
        </p:spPr>
        <p:txBody>
          <a:bodyPr>
            <a:normAutofit/>
          </a:bodyPr>
          <a:lstStyle/>
          <a:p>
            <a:pPr marL="0" indent="0">
              <a:buNone/>
            </a:pPr>
            <a:endParaRPr lang="fr-FR" dirty="0" smtClean="0"/>
          </a:p>
          <a:p>
            <a:pPr marL="0" indent="0">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59</a:t>
            </a:fld>
            <a:endParaRPr lang="fr-BE"/>
          </a:p>
        </p:txBody>
      </p:sp>
      <p:graphicFrame>
        <p:nvGraphicFramePr>
          <p:cNvPr id="15" name="Tableau 14"/>
          <p:cNvGraphicFramePr>
            <a:graphicFrameLocks noGrp="1"/>
          </p:cNvGraphicFramePr>
          <p:nvPr>
            <p:extLst>
              <p:ext uri="{D42A27DB-BD31-4B8C-83A1-F6EECF244321}">
                <p14:modId xmlns:p14="http://schemas.microsoft.com/office/powerpoint/2010/main" val="66086919"/>
              </p:ext>
            </p:extLst>
          </p:nvPr>
        </p:nvGraphicFramePr>
        <p:xfrm>
          <a:off x="760964" y="1868283"/>
          <a:ext cx="9042640" cy="4656505"/>
        </p:xfrm>
        <a:graphic>
          <a:graphicData uri="http://schemas.openxmlformats.org/drawingml/2006/table">
            <a:tbl>
              <a:tblPr firstRow="1" firstCol="1" bandRow="1">
                <a:tableStyleId>{5C22544A-7EE6-4342-B048-85BDC9FD1C3A}</a:tableStyleId>
              </a:tblPr>
              <a:tblGrid>
                <a:gridCol w="2260660"/>
                <a:gridCol w="2260660"/>
                <a:gridCol w="2260660"/>
                <a:gridCol w="2260660"/>
              </a:tblGrid>
              <a:tr h="1007133">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Fait générateur</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Facturation</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Paiement</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TVA</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 </a:t>
                      </a:r>
                      <a:r>
                        <a:rPr lang="fr-BE" sz="1800" dirty="0" smtClean="0">
                          <a:effectLst/>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01/2014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 </a:t>
                      </a:r>
                      <a:r>
                        <a:rPr lang="fr-BE" sz="1800" dirty="0" smtClean="0">
                          <a:effectLst/>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01/2014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02/2014 ou après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06/</a:t>
                      </a:r>
                      <a:r>
                        <a:rPr lang="fr-BE" sz="1800" dirty="0">
                          <a:effectLst/>
                        </a:rPr>
                        <a:t>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08/2014 ou après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BE" sz="1800" baseline="0" dirty="0" smtClean="0">
                          <a:effectLst/>
                          <a:latin typeface="Calibri" panose="020F0502020204030204" pitchFamily="34" charset="0"/>
                          <a:ea typeface="Calibri" panose="020F0502020204030204" pitchFamily="34" charset="0"/>
                          <a:cs typeface="Times New Roman" panose="02020603050405020304" pitchFamily="18" charset="0"/>
                        </a:rPr>
                        <a:t>oui</a:t>
                      </a:r>
                      <a:r>
                        <a:rPr lang="fr-BE" sz="1800" dirty="0">
                          <a:effectLst/>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Prestations 2013-2014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01/2014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02/2014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Ventilation entre les prestations</a:t>
                      </a:r>
                      <a:r>
                        <a:rPr lang="fr-BE" sz="1800" baseline="0" dirty="0" smtClean="0">
                          <a:effectLst/>
                          <a:latin typeface="Calibri" panose="020F0502020204030204" pitchFamily="34" charset="0"/>
                          <a:ea typeface="Calibri" panose="020F0502020204030204" pitchFamily="34" charset="0"/>
                          <a:cs typeface="Times New Roman" panose="02020603050405020304" pitchFamily="18" charset="0"/>
                        </a:rPr>
                        <a:t> matériellement effectuées en 2013 (exemptées) et en 2014 (soumises à TVA)</a:t>
                      </a:r>
                      <a:endParaRPr lang="fr-BE"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06374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Autofit/>
          </a:bodyPr>
          <a:lstStyle/>
          <a:p>
            <a:r>
              <a:rPr lang="fr-BE" sz="4000" cap="small" dirty="0" smtClean="0">
                <a:solidFill>
                  <a:srgbClr val="D74021"/>
                </a:solidFill>
              </a:rPr>
              <a:t>1.2. La neutralité de la TVA pour les assujettis : exemple chiffré</a:t>
            </a:r>
            <a:endParaRPr lang="fr-BE" sz="4000" cap="small" dirty="0">
              <a:solidFill>
                <a:srgbClr val="D74021"/>
              </a:solidFill>
            </a:endParaRPr>
          </a:p>
        </p:txBody>
      </p:sp>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2824457001"/>
              </p:ext>
            </p:extLst>
          </p:nvPr>
        </p:nvGraphicFramePr>
        <p:xfrm>
          <a:off x="838200" y="1524000"/>
          <a:ext cx="10515600" cy="502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4294967295"/>
          </p:nvPr>
        </p:nvSpPr>
        <p:spPr>
          <a:xfrm>
            <a:off x="8610600" y="6356350"/>
            <a:ext cx="2743200" cy="365125"/>
          </a:xfrm>
        </p:spPr>
        <p:txBody>
          <a:bodyPr/>
          <a:lstStyle/>
          <a:p>
            <a:fld id="{EF44D228-E327-4F7B-AA4B-4CF9E0CE4449}" type="slidenum">
              <a:rPr lang="fr-BE" smtClean="0"/>
              <a:pPr/>
              <a:t>6</a:t>
            </a:fld>
            <a:endParaRPr lang="fr-BE"/>
          </a:p>
        </p:txBody>
      </p:sp>
    </p:spTree>
    <p:extLst>
      <p:ext uri="{BB962C8B-B14F-4D97-AF65-F5344CB8AC3E}">
        <p14:creationId xmlns:p14="http://schemas.microsoft.com/office/powerpoint/2010/main" val="14939919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9.4. Le régime transitoire en B2B</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buNone/>
            </a:pPr>
            <a:endParaRPr lang="fr-FR" dirty="0"/>
          </a:p>
          <a:p>
            <a:pPr marL="0" indent="0">
              <a:buNone/>
            </a:pPr>
            <a:endParaRPr lang="fr-FR" dirty="0" smtClean="0"/>
          </a:p>
          <a:p>
            <a:pPr marL="0" indent="0">
              <a:buNone/>
            </a:pPr>
            <a:endParaRPr lang="fr-FR" dirty="0"/>
          </a:p>
          <a:p>
            <a:pPr marL="0" indent="0">
              <a:buNone/>
            </a:pPr>
            <a:endParaRPr lang="fr-FR" sz="1600" dirty="0" smtClean="0"/>
          </a:p>
          <a:p>
            <a:pPr marL="0" indent="0">
              <a:buNone/>
            </a:pPr>
            <a:endParaRPr lang="fr-FR" dirty="0" smtClean="0"/>
          </a:p>
          <a:p>
            <a:pPr marL="0" indent="0">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60</a:t>
            </a:fld>
            <a:endParaRPr lang="fr-BE"/>
          </a:p>
        </p:txBody>
      </p:sp>
      <p:graphicFrame>
        <p:nvGraphicFramePr>
          <p:cNvPr id="13" name="Tableau 12"/>
          <p:cNvGraphicFramePr>
            <a:graphicFrameLocks noGrp="1"/>
          </p:cNvGraphicFramePr>
          <p:nvPr>
            <p:extLst>
              <p:ext uri="{D42A27DB-BD31-4B8C-83A1-F6EECF244321}">
                <p14:modId xmlns:p14="http://schemas.microsoft.com/office/powerpoint/2010/main" val="4042810241"/>
              </p:ext>
            </p:extLst>
          </p:nvPr>
        </p:nvGraphicFramePr>
        <p:xfrm>
          <a:off x="1215615" y="1727200"/>
          <a:ext cx="9042640" cy="4408958"/>
        </p:xfrm>
        <a:graphic>
          <a:graphicData uri="http://schemas.openxmlformats.org/drawingml/2006/table">
            <a:tbl>
              <a:tblPr firstRow="1" firstCol="1" bandRow="1">
                <a:tableStyleId>{5C22544A-7EE6-4342-B048-85BDC9FD1C3A}</a:tableStyleId>
              </a:tblPr>
              <a:tblGrid>
                <a:gridCol w="2081582"/>
                <a:gridCol w="2439738"/>
                <a:gridCol w="2260660"/>
                <a:gridCol w="2260660"/>
              </a:tblGrid>
              <a:tr h="1075054">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Fait générateur</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Facturation</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Paiement</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BE" sz="1800" dirty="0" smtClean="0">
                        <a:solidFill>
                          <a:schemeClr val="tx1"/>
                        </a:solidFill>
                        <a:effectLst/>
                      </a:endParaRPr>
                    </a:p>
                    <a:p>
                      <a:pPr algn="ctr">
                        <a:lnSpc>
                          <a:spcPct val="115000"/>
                        </a:lnSpc>
                        <a:spcAft>
                          <a:spcPts val="0"/>
                        </a:spcAft>
                      </a:pPr>
                      <a:r>
                        <a:rPr lang="fr-BE" sz="1800" dirty="0" smtClean="0">
                          <a:solidFill>
                            <a:schemeClr val="tx1"/>
                          </a:solidFill>
                          <a:effectLst/>
                        </a:rPr>
                        <a:t>TVA</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 </a:t>
                      </a:r>
                      <a:r>
                        <a:rPr lang="fr-BE" sz="1800" dirty="0" smtClean="0">
                          <a:effectLst/>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01/2014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01/2014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02/2014 ou après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06/</a:t>
                      </a:r>
                      <a:r>
                        <a:rPr lang="fr-BE" sz="1800" dirty="0">
                          <a:effectLst/>
                        </a:rPr>
                        <a:t>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08/2014 ou après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Oui</a:t>
                      </a:r>
                    </a:p>
                  </a:txBody>
                  <a:tcPr marL="68580" marR="68580" marT="0" marB="0"/>
                </a:tc>
              </a:tr>
              <a:tr h="360274">
                <a:tc>
                  <a:txBody>
                    <a:bodyPr/>
                    <a:lstStyle/>
                    <a:p>
                      <a:pPr algn="ctr">
                        <a:lnSpc>
                          <a:spcPct val="115000"/>
                        </a:lnSpc>
                        <a:spcAft>
                          <a:spcPts val="0"/>
                        </a:spcAft>
                      </a:pPr>
                      <a:r>
                        <a:rPr lang="fr-B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Prestations 2013-2014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1/2014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2/2014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Ventilation entre les prestations</a:t>
                      </a:r>
                      <a:r>
                        <a:rPr lang="fr-BE" sz="1800" baseline="0" dirty="0" smtClean="0">
                          <a:effectLst/>
                          <a:latin typeface="Calibri" panose="020F0502020204030204" pitchFamily="34" charset="0"/>
                          <a:ea typeface="Calibri" panose="020F0502020204030204" pitchFamily="34" charset="0"/>
                          <a:cs typeface="Times New Roman" panose="02020603050405020304" pitchFamily="18" charset="0"/>
                        </a:rPr>
                        <a:t> matériellement effectuées en 2013 (exemptées) et en 2014 (soumises à TVA)</a:t>
                      </a:r>
                      <a:endParaRPr lang="fr-BE"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764389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9.4. Le régime transitoire – Acomptes facturés en B2B</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buNone/>
            </a:pPr>
            <a:endParaRPr lang="fr-FR" dirty="0"/>
          </a:p>
          <a:p>
            <a:pPr marL="0" indent="0">
              <a:buNone/>
            </a:pPr>
            <a:endParaRPr lang="fr-FR" dirty="0" smtClean="0"/>
          </a:p>
          <a:p>
            <a:pPr marL="0" indent="0">
              <a:buNone/>
            </a:pPr>
            <a:endParaRPr lang="fr-FR" dirty="0"/>
          </a:p>
          <a:p>
            <a:pPr marL="0" indent="0">
              <a:buNone/>
            </a:pPr>
            <a:endParaRPr lang="fr-FR" sz="1600" dirty="0" smtClean="0"/>
          </a:p>
          <a:p>
            <a:pPr marL="0" indent="0">
              <a:buNone/>
            </a:pPr>
            <a:endParaRPr lang="fr-FR" dirty="0" smtClean="0"/>
          </a:p>
          <a:p>
            <a:pPr marL="0" indent="0">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61</a:t>
            </a:fld>
            <a:endParaRPr lang="fr-BE"/>
          </a:p>
        </p:txBody>
      </p:sp>
      <p:graphicFrame>
        <p:nvGraphicFramePr>
          <p:cNvPr id="13" name="Tableau 12"/>
          <p:cNvGraphicFramePr>
            <a:graphicFrameLocks noGrp="1"/>
          </p:cNvGraphicFramePr>
          <p:nvPr>
            <p:extLst>
              <p:ext uri="{D42A27DB-BD31-4B8C-83A1-F6EECF244321}">
                <p14:modId xmlns:p14="http://schemas.microsoft.com/office/powerpoint/2010/main" val="3457348505"/>
              </p:ext>
            </p:extLst>
          </p:nvPr>
        </p:nvGraphicFramePr>
        <p:xfrm>
          <a:off x="1337734" y="2319868"/>
          <a:ext cx="9042640" cy="1711758"/>
        </p:xfrm>
        <a:graphic>
          <a:graphicData uri="http://schemas.openxmlformats.org/drawingml/2006/table">
            <a:tbl>
              <a:tblPr firstRow="1" firstCol="1" bandRow="1">
                <a:tableStyleId>{5C22544A-7EE6-4342-B048-85BDC9FD1C3A}</a:tableStyleId>
              </a:tblPr>
              <a:tblGrid>
                <a:gridCol w="2260660"/>
                <a:gridCol w="2260660"/>
                <a:gridCol w="2260660"/>
                <a:gridCol w="2260660"/>
              </a:tblGrid>
              <a:tr h="360274">
                <a:tc>
                  <a:txBody>
                    <a:bodyPr/>
                    <a:lstStyle/>
                    <a:p>
                      <a:pPr algn="ctr">
                        <a:lnSpc>
                          <a:spcPct val="115000"/>
                        </a:lnSpc>
                        <a:spcAft>
                          <a:spcPts val="0"/>
                        </a:spcAft>
                      </a:pPr>
                      <a:r>
                        <a:rPr lang="fr-BE" sz="1800" dirty="0" smtClean="0">
                          <a:solidFill>
                            <a:schemeClr val="tx1"/>
                          </a:solidFill>
                          <a:effectLst/>
                        </a:rPr>
                        <a:t>Prestations terminées</a:t>
                      </a:r>
                      <a:r>
                        <a:rPr lang="fr-BE" sz="1800" baseline="0" dirty="0" smtClean="0">
                          <a:solidFill>
                            <a:schemeClr val="tx1"/>
                          </a:solidFill>
                          <a:effectLst/>
                        </a:rPr>
                        <a:t> ou décompte</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Facturation</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Paiement</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solidFill>
                            <a:schemeClr val="tx1"/>
                          </a:solidFill>
                          <a:effectLst/>
                        </a:rPr>
                        <a:t>TVA</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a:solidFill>
                            <a:schemeClr val="tx1"/>
                          </a:solidFill>
                          <a:effectLst/>
                        </a:rPr>
                        <a:t>2013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a:effectLst/>
                        </a:rPr>
                        <a:t>2013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 </a:t>
                      </a:r>
                      <a:r>
                        <a:rPr lang="fr-BE" sz="1800" dirty="0" smtClean="0">
                          <a:effectLst/>
                        </a:rPr>
                        <a:t>non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Non (sauf abus)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0274">
                <a:tc>
                  <a:txBody>
                    <a:bodyPr/>
                    <a:lstStyle/>
                    <a:p>
                      <a:pPr algn="ctr">
                        <a:lnSpc>
                          <a:spcPct val="115000"/>
                        </a:lnSpc>
                        <a:spcAft>
                          <a:spcPts val="0"/>
                        </a:spcAft>
                      </a:pPr>
                      <a:r>
                        <a:rPr lang="fr-BE" sz="1800" dirty="0" smtClean="0">
                          <a:solidFill>
                            <a:schemeClr val="tx1"/>
                          </a:solidFill>
                          <a:effectLst/>
                        </a:rPr>
                        <a:t>2014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rPr>
                        <a:t>2014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BE" sz="1800" dirty="0" smtClean="0">
                          <a:effectLst/>
                          <a:latin typeface="Calibri" panose="020F0502020204030204" pitchFamily="34" charset="0"/>
                          <a:ea typeface="Calibri" panose="020F0502020204030204" pitchFamily="34" charset="0"/>
                          <a:cs typeface="Times New Roman" panose="02020603050405020304" pitchFamily="18" charset="0"/>
                        </a:rPr>
                        <a:t>Oui</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289502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10. Le droit à déduction</a:t>
            </a:r>
            <a:endParaRPr lang="fr-BE"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62</a:t>
            </a:fld>
            <a:endParaRPr lang="fr-BE"/>
          </a:p>
        </p:txBody>
      </p:sp>
    </p:spTree>
    <p:extLst>
      <p:ext uri="{BB962C8B-B14F-4D97-AF65-F5344CB8AC3E}">
        <p14:creationId xmlns:p14="http://schemas.microsoft.com/office/powerpoint/2010/main" val="5621997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10.1. principe</a:t>
            </a:r>
            <a:endParaRPr lang="fr-BE" sz="4000" cap="small" dirty="0">
              <a:solidFill>
                <a:srgbClr val="D64020"/>
              </a:solidFill>
            </a:endParaRPr>
          </a:p>
        </p:txBody>
      </p:sp>
      <p:sp>
        <p:nvSpPr>
          <p:cNvPr id="3" name="Espace réservé du contenu 2"/>
          <p:cNvSpPr>
            <a:spLocks noGrp="1"/>
          </p:cNvSpPr>
          <p:nvPr>
            <p:ph idx="4294967295"/>
          </p:nvPr>
        </p:nvSpPr>
        <p:spPr>
          <a:xfrm>
            <a:off x="338668" y="1202267"/>
            <a:ext cx="11430000" cy="5435599"/>
          </a:xfrm>
        </p:spPr>
        <p:txBody>
          <a:bodyPr>
            <a:normAutofit fontScale="85000" lnSpcReduction="20000"/>
          </a:bodyPr>
          <a:lstStyle/>
          <a:p>
            <a:endParaRPr lang="fr-FR" sz="3200" dirty="0" smtClean="0"/>
          </a:p>
          <a:p>
            <a:pPr algn="just"/>
            <a:r>
              <a:rPr lang="fr-FR" sz="3200" dirty="0" smtClean="0"/>
              <a:t>Principe : Art. 45 § 1</a:t>
            </a:r>
            <a:r>
              <a:rPr lang="fr-FR" sz="3200" baseline="30000" dirty="0" smtClean="0"/>
              <a:t>er</a:t>
            </a:r>
            <a:r>
              <a:rPr lang="fr-FR" sz="3200" dirty="0" smtClean="0"/>
              <a:t> Code TVA (et A.R. n°3)</a:t>
            </a:r>
          </a:p>
          <a:p>
            <a:pPr algn="just">
              <a:buNone/>
            </a:pPr>
            <a:r>
              <a:rPr lang="fr-FR" sz="3200" dirty="0" smtClean="0"/>
              <a:t>	« </a:t>
            </a:r>
            <a:r>
              <a:rPr lang="fr-FR" b="1" i="1" dirty="0" smtClean="0"/>
              <a:t>Tout assujetti peut déduire de la taxe dont il est redevable, les taxes ayant grevé les biens et les services qui lui ont été fournis, (…) dans la mesure où il les utilise pour effectuer :</a:t>
            </a:r>
          </a:p>
          <a:p>
            <a:pPr lvl="1" algn="just"/>
            <a:r>
              <a:rPr lang="fr-FR" i="1" dirty="0" smtClean="0"/>
              <a:t>des opérations taxées;</a:t>
            </a:r>
          </a:p>
          <a:p>
            <a:pPr lvl="1" algn="just"/>
            <a:r>
              <a:rPr lang="fr-FR" i="1" dirty="0" smtClean="0"/>
              <a:t>des opérations exonérées en vertu des art. 39 à 42</a:t>
            </a:r>
          </a:p>
          <a:p>
            <a:pPr marL="457200" lvl="1" indent="0" algn="just">
              <a:buNone/>
            </a:pPr>
            <a:r>
              <a:rPr lang="fr-FR" dirty="0"/>
              <a:t>	</a:t>
            </a:r>
            <a:r>
              <a:rPr lang="fr-FR" dirty="0" smtClean="0"/>
              <a:t> (cela ne vise donc pas les prestations des avocats exemptées par l’article 44 §2 et 3);</a:t>
            </a:r>
          </a:p>
          <a:p>
            <a:pPr lvl="1" algn="just"/>
            <a:r>
              <a:rPr lang="fr-FR" i="1" dirty="0" smtClean="0"/>
              <a:t>des opérations réalisées à l’étranger qui ouvriraient droit à déduction si elles étaient effectuées en Belgique ;</a:t>
            </a:r>
          </a:p>
          <a:p>
            <a:pPr lvl="1" algn="just"/>
            <a:r>
              <a:rPr lang="fr-FR" i="1" dirty="0" smtClean="0"/>
              <a:t>des opérations visées à art. 44 par. 3, 4° à 10° et liées à une </a:t>
            </a:r>
            <a:r>
              <a:rPr lang="fr-FR" i="1" dirty="0" err="1" smtClean="0"/>
              <a:t>exportati</a:t>
            </a:r>
            <a:r>
              <a:rPr lang="fr-BE" i="1" dirty="0" smtClean="0"/>
              <a:t>on</a:t>
            </a:r>
            <a:r>
              <a:rPr lang="fr-BE" dirty="0" smtClean="0"/>
              <a:t> »</a:t>
            </a:r>
          </a:p>
          <a:p>
            <a:pPr algn="just"/>
            <a:endParaRPr lang="fr-BE" dirty="0"/>
          </a:p>
          <a:p>
            <a:pPr algn="just"/>
            <a:r>
              <a:rPr lang="fr-BE" dirty="0" smtClean="0"/>
              <a:t>Chaque </a:t>
            </a:r>
            <a:r>
              <a:rPr lang="fr-BE" dirty="0"/>
              <a:t>assujetti, au stade où il se place dans la chaîne de production ou de distribution, n’est qu’un collecteur </a:t>
            </a:r>
            <a:r>
              <a:rPr lang="fr-BE" dirty="0" smtClean="0"/>
              <a:t>d’impôt.</a:t>
            </a:r>
            <a:endParaRPr lang="fr-BE" dirty="0"/>
          </a:p>
          <a:p>
            <a:pPr algn="just"/>
            <a:r>
              <a:rPr lang="fr-BE" dirty="0"/>
              <a:t>L</a:t>
            </a:r>
            <a:r>
              <a:rPr lang="fr-BE" dirty="0" smtClean="0"/>
              <a:t>’assujetti </a:t>
            </a:r>
            <a:r>
              <a:rPr lang="fr-BE" dirty="0"/>
              <a:t>peut déduire du montant de TVA qu’il doit au Trésor la TVA qu’il a lui-même supportée pour les besoins de son activité économique lors de l’achat de biens ou de services ou encore lors de l’importation ou de l’acquisition intracommunautaire de </a:t>
            </a:r>
            <a:r>
              <a:rPr lang="fr-BE" dirty="0" smtClean="0"/>
              <a:t>biens.</a:t>
            </a:r>
            <a:endParaRPr lang="fr-BE" dirty="0"/>
          </a:p>
          <a:p>
            <a:pPr lvl="1"/>
            <a:endParaRPr lang="fr-FR" dirty="0" smtClean="0"/>
          </a:p>
          <a:p>
            <a:endParaRPr lang="fr-BE"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63</a:t>
            </a:fld>
            <a:endParaRPr lang="fr-BE"/>
          </a:p>
        </p:txBody>
      </p:sp>
    </p:spTree>
    <p:extLst>
      <p:ext uri="{BB962C8B-B14F-4D97-AF65-F5344CB8AC3E}">
        <p14:creationId xmlns:p14="http://schemas.microsoft.com/office/powerpoint/2010/main" val="30034982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smtClean="0">
                <a:solidFill>
                  <a:srgbClr val="D64020"/>
                </a:solidFill>
              </a:rPr>
              <a:t>10.1</a:t>
            </a:r>
            <a:r>
              <a:rPr lang="fr-BE" cap="small" dirty="0">
                <a:solidFill>
                  <a:srgbClr val="D64020"/>
                </a:solidFill>
              </a:rPr>
              <a:t>. </a:t>
            </a:r>
            <a:r>
              <a:rPr lang="fr-BE" cap="small" dirty="0" smtClean="0">
                <a:solidFill>
                  <a:srgbClr val="D64020"/>
                </a:solidFill>
              </a:rPr>
              <a:t>principe</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dirty="0"/>
              <a:t>Grâce à la déduction, la TVA est en </a:t>
            </a:r>
            <a:r>
              <a:rPr lang="fr-BE" b="1" dirty="0"/>
              <a:t>principe neutre </a:t>
            </a:r>
            <a:r>
              <a:rPr lang="fr-BE" dirty="0"/>
              <a:t>pour les opérateurs économiques puisqu’elle ne représente pas une charge pour </a:t>
            </a:r>
            <a:r>
              <a:rPr lang="fr-BE" dirty="0" smtClean="0"/>
              <a:t>eux.</a:t>
            </a:r>
            <a:endParaRPr lang="fr-BE" dirty="0"/>
          </a:p>
          <a:p>
            <a:pPr algn="just"/>
            <a:r>
              <a:rPr lang="fr-BE" dirty="0"/>
              <a:t>Ce principe de neutralité est cependant rompu </a:t>
            </a:r>
            <a:r>
              <a:rPr lang="fr-BE" dirty="0" smtClean="0"/>
              <a:t>si l’avocat effectue des prestations </a:t>
            </a:r>
            <a:r>
              <a:rPr lang="fr-BE" b="1" dirty="0" smtClean="0"/>
              <a:t>hors champ (rémunérées) ou exemptées</a:t>
            </a:r>
            <a:r>
              <a:rPr lang="fr-BE" dirty="0" smtClean="0"/>
              <a:t>, car cela ne lui ouvre </a:t>
            </a:r>
            <a:r>
              <a:rPr lang="fr-BE" b="1" dirty="0" smtClean="0"/>
              <a:t>pas le droit à la déduction de la TVA</a:t>
            </a:r>
            <a:r>
              <a:rPr lang="fr-BE" dirty="0" smtClean="0"/>
              <a:t>. </a:t>
            </a:r>
          </a:p>
          <a:p>
            <a:pPr algn="just"/>
            <a:r>
              <a:rPr lang="fr-BE" dirty="0" smtClean="0"/>
              <a:t>Dans </a:t>
            </a:r>
            <a:r>
              <a:rPr lang="fr-BE" dirty="0"/>
              <a:t>ce cas, ces assujettis ne doivent </a:t>
            </a:r>
            <a:r>
              <a:rPr lang="fr-BE" dirty="0" smtClean="0"/>
              <a:t>pas verser </a:t>
            </a:r>
            <a:r>
              <a:rPr lang="fr-BE" dirty="0"/>
              <a:t>de TVA au Trésor mais ils supportent une TVA en amont qu’ils ne peuvent pas déduire. </a:t>
            </a:r>
            <a:endParaRPr lang="fr-BE"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64</a:t>
            </a:fld>
            <a:endParaRPr lang="fr-BE"/>
          </a:p>
        </p:txBody>
      </p:sp>
    </p:spTree>
    <p:extLst>
      <p:ext uri="{BB962C8B-B14F-4D97-AF65-F5344CB8AC3E}">
        <p14:creationId xmlns:p14="http://schemas.microsoft.com/office/powerpoint/2010/main" val="21617543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10.2. Conditions </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FR" dirty="0" smtClean="0"/>
              <a:t>Conditions pour bénéficier d’un droit à déduction:</a:t>
            </a:r>
          </a:p>
          <a:p>
            <a:pPr lvl="1" algn="just"/>
            <a:r>
              <a:rPr lang="fr-BE" dirty="0"/>
              <a:t>seul un </a:t>
            </a:r>
            <a:r>
              <a:rPr lang="fr-BE" b="1" dirty="0"/>
              <a:t>assujetti</a:t>
            </a:r>
            <a:r>
              <a:rPr lang="fr-BE" dirty="0"/>
              <a:t> peut avoir un droit à </a:t>
            </a:r>
            <a:r>
              <a:rPr lang="fr-BE" dirty="0" smtClean="0"/>
              <a:t>déduction</a:t>
            </a:r>
            <a:endParaRPr lang="fr-BE" dirty="0"/>
          </a:p>
          <a:p>
            <a:pPr lvl="1" algn="just"/>
            <a:r>
              <a:rPr lang="fr-BE" dirty="0" smtClean="0"/>
              <a:t>cet </a:t>
            </a:r>
            <a:r>
              <a:rPr lang="fr-BE" dirty="0"/>
              <a:t>assujetti acquiert des biens ou des </a:t>
            </a:r>
            <a:r>
              <a:rPr lang="fr-BE" dirty="0" smtClean="0"/>
              <a:t>services</a:t>
            </a:r>
            <a:endParaRPr lang="fr-BE" dirty="0"/>
          </a:p>
          <a:p>
            <a:pPr lvl="1" algn="just"/>
            <a:r>
              <a:rPr lang="fr-BE" dirty="0" smtClean="0"/>
              <a:t>ces </a:t>
            </a:r>
            <a:r>
              <a:rPr lang="fr-BE" dirty="0"/>
              <a:t>biens et ces services acquis par l'assujetti doivent être </a:t>
            </a:r>
            <a:r>
              <a:rPr lang="fr-BE" b="1" dirty="0" smtClean="0"/>
              <a:t>grevés </a:t>
            </a:r>
            <a:r>
              <a:rPr lang="fr-BE" b="1" dirty="0"/>
              <a:t>de la T.V.A</a:t>
            </a:r>
            <a:r>
              <a:rPr lang="fr-BE" dirty="0" smtClean="0"/>
              <a:t>.</a:t>
            </a:r>
            <a:endParaRPr lang="fr-BE" dirty="0"/>
          </a:p>
          <a:p>
            <a:pPr lvl="1" algn="just"/>
            <a:r>
              <a:rPr lang="fr-BE" dirty="0" smtClean="0"/>
              <a:t>cet </a:t>
            </a:r>
            <a:r>
              <a:rPr lang="fr-BE" dirty="0"/>
              <a:t>assujetti doit effectuer des </a:t>
            </a:r>
            <a:r>
              <a:rPr lang="fr-BE" b="1" dirty="0"/>
              <a:t>opérations à la </a:t>
            </a:r>
            <a:r>
              <a:rPr lang="fr-BE" b="1" dirty="0" smtClean="0"/>
              <a:t>sortie </a:t>
            </a:r>
            <a:r>
              <a:rPr lang="fr-BE" dirty="0" smtClean="0"/>
              <a:t>(livraisons </a:t>
            </a:r>
            <a:r>
              <a:rPr lang="fr-BE" dirty="0"/>
              <a:t>de biens et prestations de services) </a:t>
            </a:r>
            <a:r>
              <a:rPr lang="fr-BE" b="1" dirty="0"/>
              <a:t>ouvrant </a:t>
            </a:r>
            <a:r>
              <a:rPr lang="fr-BE" b="1" dirty="0" smtClean="0"/>
              <a:t>droit </a:t>
            </a:r>
            <a:r>
              <a:rPr lang="fr-BE" b="1" dirty="0"/>
              <a:t>à </a:t>
            </a:r>
            <a:r>
              <a:rPr lang="fr-BE" b="1" dirty="0" smtClean="0"/>
              <a:t>déduction</a:t>
            </a:r>
            <a:r>
              <a:rPr lang="fr-BE" dirty="0"/>
              <a:t> </a:t>
            </a:r>
          </a:p>
          <a:p>
            <a:pPr lvl="1" algn="just"/>
            <a:r>
              <a:rPr lang="fr-BE" dirty="0" smtClean="0"/>
              <a:t>il </a:t>
            </a:r>
            <a:r>
              <a:rPr lang="fr-BE" dirty="0"/>
              <a:t>doit exister </a:t>
            </a:r>
            <a:r>
              <a:rPr lang="fr-BE" dirty="0" smtClean="0"/>
              <a:t>un </a:t>
            </a:r>
            <a:r>
              <a:rPr lang="fr-BE" b="1" dirty="0" smtClean="0"/>
              <a:t>lien direct et immédiat </a:t>
            </a:r>
            <a:r>
              <a:rPr lang="fr-BE" dirty="0" smtClean="0"/>
              <a:t>entre </a:t>
            </a:r>
            <a:r>
              <a:rPr lang="fr-BE" dirty="0"/>
              <a:t>les biens et </a:t>
            </a:r>
            <a:r>
              <a:rPr lang="fr-BE" dirty="0" smtClean="0"/>
              <a:t>services </a:t>
            </a:r>
            <a:r>
              <a:rPr lang="fr-BE" dirty="0"/>
              <a:t>acquis et les opérations à la sortie ouvrant droit à </a:t>
            </a:r>
            <a:r>
              <a:rPr lang="fr-BE" dirty="0" smtClean="0"/>
              <a:t>déduction.</a:t>
            </a:r>
          </a:p>
          <a:p>
            <a:pPr lvl="1" algn="just"/>
            <a:endParaRPr lang="fr-BE" dirty="0" smtClean="0"/>
          </a:p>
          <a:p>
            <a:pPr marL="0" indent="0" algn="just">
              <a:buNone/>
            </a:pPr>
            <a:endParaRPr lang="fr-BE"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65</a:t>
            </a:fld>
            <a:endParaRPr lang="fr-BE"/>
          </a:p>
        </p:txBody>
      </p:sp>
    </p:spTree>
    <p:extLst>
      <p:ext uri="{BB962C8B-B14F-4D97-AF65-F5344CB8AC3E}">
        <p14:creationId xmlns:p14="http://schemas.microsoft.com/office/powerpoint/2010/main" val="9929525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10.3. Exemples</a:t>
            </a:r>
            <a:endParaRPr lang="fr-BE" sz="4000" cap="small" dirty="0">
              <a:solidFill>
                <a:srgbClr val="D64020"/>
              </a:solidFill>
            </a:endParaRPr>
          </a:p>
        </p:txBody>
      </p:sp>
      <p:sp>
        <p:nvSpPr>
          <p:cNvPr id="3" name="Espace réservé du contenu 2"/>
          <p:cNvSpPr>
            <a:spLocks noGrp="1"/>
          </p:cNvSpPr>
          <p:nvPr>
            <p:ph idx="4294967295"/>
          </p:nvPr>
        </p:nvSpPr>
        <p:spPr>
          <a:xfrm>
            <a:off x="423333" y="1439333"/>
            <a:ext cx="11311467" cy="4673600"/>
          </a:xfrm>
        </p:spPr>
        <p:txBody>
          <a:bodyPr>
            <a:normAutofit fontScale="55000" lnSpcReduction="20000"/>
          </a:bodyPr>
          <a:lstStyle/>
          <a:p>
            <a:pPr lvl="1" algn="just"/>
            <a:endParaRPr lang="fr-BE" dirty="0"/>
          </a:p>
          <a:p>
            <a:pPr algn="just"/>
            <a:r>
              <a:rPr lang="fr-BE" sz="3800" u="sng" dirty="0" smtClean="0"/>
              <a:t>Exemple 1 </a:t>
            </a:r>
            <a:r>
              <a:rPr lang="fr-BE" sz="3800" u="sng" dirty="0"/>
              <a:t>: </a:t>
            </a:r>
          </a:p>
          <a:p>
            <a:pPr marL="457200" lvl="1" indent="0" algn="just">
              <a:buNone/>
            </a:pPr>
            <a:r>
              <a:rPr lang="fr-BE" sz="3800" dirty="0"/>
              <a:t>Un avocat perçoit </a:t>
            </a:r>
            <a:r>
              <a:rPr lang="fr-BE" sz="3800" dirty="0" smtClean="0"/>
              <a:t>exclusivement une </a:t>
            </a:r>
            <a:r>
              <a:rPr lang="fr-BE" sz="3800" dirty="0"/>
              <a:t>rémunération en tant que:</a:t>
            </a:r>
          </a:p>
          <a:p>
            <a:pPr lvl="3" algn="just"/>
            <a:r>
              <a:rPr lang="fr-BE" sz="3800" dirty="0"/>
              <a:t>professeur (lien de subordination avec l’école ou l’université)</a:t>
            </a:r>
          </a:p>
          <a:p>
            <a:pPr lvl="3" algn="just"/>
            <a:r>
              <a:rPr lang="fr-BE" sz="3800" dirty="0"/>
              <a:t>juge suppléant</a:t>
            </a:r>
          </a:p>
          <a:p>
            <a:pPr lvl="3" algn="just"/>
            <a:r>
              <a:rPr lang="fr-BE" sz="3800" dirty="0" smtClean="0"/>
              <a:t>administrateur </a:t>
            </a:r>
            <a:r>
              <a:rPr lang="fr-BE" sz="3800" dirty="0"/>
              <a:t>de société</a:t>
            </a:r>
          </a:p>
          <a:p>
            <a:pPr lvl="1" algn="just">
              <a:buFont typeface="Wingdings" panose="05000000000000000000" pitchFamily="2" charset="2"/>
              <a:buChar char="Ø"/>
            </a:pPr>
            <a:r>
              <a:rPr lang="fr-BE" sz="3800" dirty="0"/>
              <a:t>Pour ces prestations, l’avocat n’a pas la qualité d’assujetti. Par conséquent, pour ces opérations, aucune déduction de la TVA n’est permise. </a:t>
            </a:r>
            <a:endParaRPr lang="fr-BE" sz="3800" u="sng" dirty="0" smtClean="0"/>
          </a:p>
          <a:p>
            <a:pPr algn="just"/>
            <a:r>
              <a:rPr lang="fr-BE" sz="3800" u="sng" dirty="0" smtClean="0"/>
              <a:t>Exemple 2:</a:t>
            </a:r>
            <a:r>
              <a:rPr lang="fr-BE" sz="3800" dirty="0" smtClean="0"/>
              <a:t> un </a:t>
            </a:r>
            <a:r>
              <a:rPr lang="fr-BE" sz="3800" dirty="0"/>
              <a:t>avocat perçoit </a:t>
            </a:r>
            <a:r>
              <a:rPr lang="fr-BE" sz="3800" dirty="0" smtClean="0"/>
              <a:t>exclusivement une </a:t>
            </a:r>
            <a:r>
              <a:rPr lang="fr-BE" sz="3800" dirty="0"/>
              <a:t>contrepartie pour effectuer des opérations exonérées de TVA :</a:t>
            </a:r>
          </a:p>
          <a:p>
            <a:pPr lvl="2" algn="just"/>
            <a:r>
              <a:rPr lang="fr-BE" sz="3800" dirty="0"/>
              <a:t>médiation de dettes</a:t>
            </a:r>
          </a:p>
          <a:p>
            <a:pPr lvl="2" algn="just"/>
            <a:r>
              <a:rPr lang="fr-BE" sz="3800" dirty="0"/>
              <a:t>médiation familiale</a:t>
            </a:r>
          </a:p>
          <a:p>
            <a:pPr lvl="2" algn="just"/>
            <a:r>
              <a:rPr lang="fr-BE" sz="3800" dirty="0" smtClean="0"/>
              <a:t>Enseignement (non salarié dans les conditions d’exemption))</a:t>
            </a:r>
            <a:endParaRPr lang="fr-BE" sz="3800" dirty="0"/>
          </a:p>
          <a:p>
            <a:pPr lvl="2" algn="just"/>
            <a:r>
              <a:rPr lang="fr-BE" sz="3800" dirty="0"/>
              <a:t>tutorat</a:t>
            </a:r>
          </a:p>
          <a:p>
            <a:pPr lvl="2" algn="just"/>
            <a:r>
              <a:rPr lang="fr-BE" sz="3800" dirty="0"/>
              <a:t>administration provisoire</a:t>
            </a:r>
          </a:p>
          <a:p>
            <a:pPr lvl="1" algn="just">
              <a:buFont typeface="Wingdings" panose="05000000000000000000" pitchFamily="2" charset="2"/>
              <a:buChar char="Ø"/>
            </a:pPr>
            <a:r>
              <a:rPr lang="fr-BE" sz="3800" dirty="0" smtClean="0"/>
              <a:t>Ces opérations à la sortie n’ouvrent pas droit à déduction des TVA à l’entrée. </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66</a:t>
            </a:fld>
            <a:endParaRPr lang="fr-BE"/>
          </a:p>
        </p:txBody>
      </p:sp>
    </p:spTree>
    <p:extLst>
      <p:ext uri="{BB962C8B-B14F-4D97-AF65-F5344CB8AC3E}">
        <p14:creationId xmlns:p14="http://schemas.microsoft.com/office/powerpoint/2010/main" val="21530502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10.4. Le droit à déduction des assujettis mixtes et partiels</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BE" dirty="0" smtClean="0"/>
              <a:t>Comment calculer le droit à déduction si l’avocat effectue tant des prestations soumises à la TVA que des prestations exemptées (on parle alors d’assujetti mixte), voire des opérations hors champ (on parle alors d’assujetti partiel, ou partiel mixte)?</a:t>
            </a:r>
          </a:p>
          <a:p>
            <a:pPr algn="just"/>
            <a:r>
              <a:rPr lang="fr-BE" u="sng" dirty="0" smtClean="0"/>
              <a:t>Pour l’assujetti mixte </a:t>
            </a:r>
            <a:r>
              <a:rPr lang="fr-BE" dirty="0" smtClean="0"/>
              <a:t>(qui effectue des opérations taxées et exonérées):</a:t>
            </a:r>
          </a:p>
          <a:p>
            <a:pPr lvl="1" algn="just"/>
            <a:r>
              <a:rPr lang="fr-BE" dirty="0" smtClean="0"/>
              <a:t>méthode du prorata général de déduction</a:t>
            </a:r>
          </a:p>
          <a:p>
            <a:pPr lvl="1" algn="just"/>
            <a:r>
              <a:rPr lang="fr-BE" dirty="0" smtClean="0"/>
              <a:t>méthode de l’affectation réelle (avec prorata spécial)</a:t>
            </a:r>
          </a:p>
          <a:p>
            <a:pPr algn="just"/>
            <a:r>
              <a:rPr lang="fr-BE" u="sng" dirty="0" smtClean="0"/>
              <a:t>Pour l’assujetti partiel </a:t>
            </a:r>
            <a:r>
              <a:rPr lang="fr-BE" dirty="0" smtClean="0"/>
              <a:t>(à la fois assujetti et non assujetti): méthode de l’affectation réelle des biens et services (avec prorata spécial).</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67</a:t>
            </a:fld>
            <a:endParaRPr lang="fr-BE"/>
          </a:p>
        </p:txBody>
      </p:sp>
    </p:spTree>
    <p:extLst>
      <p:ext uri="{BB962C8B-B14F-4D97-AF65-F5344CB8AC3E}">
        <p14:creationId xmlns:p14="http://schemas.microsoft.com/office/powerpoint/2010/main" val="28740390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10.5. Le droit à déduction des assujettis mixtes et partiels : méthodologie</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92500" lnSpcReduction="20000"/>
          </a:bodyPr>
          <a:lstStyle/>
          <a:p>
            <a:pPr algn="just"/>
            <a:r>
              <a:rPr lang="fr-BE" dirty="0" smtClean="0"/>
              <a:t>En 2014, l’avocat est un nouvel assujetti. Il doit estimer lui-même son </a:t>
            </a:r>
            <a:r>
              <a:rPr lang="fr-BE" b="1" dirty="0" smtClean="0"/>
              <a:t>« prorata provisoire » </a:t>
            </a:r>
            <a:r>
              <a:rPr lang="fr-BE" dirty="0" smtClean="0"/>
              <a:t>de déduction.</a:t>
            </a:r>
          </a:p>
          <a:p>
            <a:pPr algn="just"/>
            <a:r>
              <a:rPr lang="fr-BE" dirty="0" smtClean="0"/>
              <a:t>En 2015, il doit calculer son </a:t>
            </a:r>
            <a:r>
              <a:rPr lang="fr-BE" b="1" dirty="0" smtClean="0"/>
              <a:t>« prorata définitif » </a:t>
            </a:r>
            <a:r>
              <a:rPr lang="fr-BE" dirty="0" smtClean="0"/>
              <a:t>en fonction de ses chiffres réels </a:t>
            </a:r>
            <a:r>
              <a:rPr lang="fr-BE" sz="1800" dirty="0" smtClean="0"/>
              <a:t>(AR n°3, numéros 411 et suivants du Manuel TVA)</a:t>
            </a:r>
            <a:r>
              <a:rPr lang="fr-BE" dirty="0" smtClean="0"/>
              <a:t>:</a:t>
            </a:r>
          </a:p>
          <a:p>
            <a:pPr lvl="1" algn="just"/>
            <a:r>
              <a:rPr lang="fr-BE" dirty="0" smtClean="0"/>
              <a:t>En arrondissant à l’unité supérieure</a:t>
            </a:r>
          </a:p>
          <a:p>
            <a:pPr lvl="1" algn="just"/>
            <a:r>
              <a:rPr lang="fr-BE" dirty="0" smtClean="0"/>
              <a:t>En excluant la cession des biens d’investissement, les produits et revenus d’opération immobilières et financières </a:t>
            </a:r>
          </a:p>
          <a:p>
            <a:pPr lvl="1" algn="just"/>
            <a:r>
              <a:rPr lang="fr-BE" dirty="0" smtClean="0"/>
              <a:t>Au plus tard le 20/4/2015</a:t>
            </a:r>
          </a:p>
          <a:p>
            <a:pPr lvl="1" algn="just"/>
            <a:r>
              <a:rPr lang="fr-BE" dirty="0" smtClean="0"/>
              <a:t>En révisant en sa faveur ou en sa défaveur, si le prorata définitif diffère du prorata provisoire (la tolérance qui permet de ne pas réviser en cas de différence de 10% maximum, ne s’applique pas aux nouveaux assujettis).</a:t>
            </a:r>
          </a:p>
          <a:p>
            <a:pPr algn="just"/>
            <a:r>
              <a:rPr lang="fr-BE" dirty="0" smtClean="0"/>
              <a:t>Le prorata définitif de l’année N devient le prorata provisoire de l’année N+1.</a:t>
            </a:r>
          </a:p>
          <a:p>
            <a:pPr marL="457200" lvl="1" indent="0" algn="just">
              <a:buNone/>
            </a:pPr>
            <a:endParaRPr lang="fr-BE" dirty="0" smtClean="0"/>
          </a:p>
          <a:p>
            <a:pPr lvl="1" algn="just"/>
            <a:endParaRPr lang="fr-BE" dirty="0" smtClean="0"/>
          </a:p>
          <a:p>
            <a:pPr lvl="1" algn="just"/>
            <a:endParaRPr lang="fr-BE"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68</a:t>
            </a:fld>
            <a:endParaRPr lang="fr-BE"/>
          </a:p>
        </p:txBody>
      </p:sp>
    </p:spTree>
    <p:extLst>
      <p:ext uri="{BB962C8B-B14F-4D97-AF65-F5344CB8AC3E}">
        <p14:creationId xmlns:p14="http://schemas.microsoft.com/office/powerpoint/2010/main" val="26826995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10.5. Le droit à déduction des assujettis mixtes et partiels : méthodologie (suite)</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85000" lnSpcReduction="20000"/>
          </a:bodyPr>
          <a:lstStyle/>
          <a:p>
            <a:pPr marL="514350" indent="-514350" algn="just">
              <a:buFont typeface="+mj-lt"/>
              <a:buAutoNum type="arabicPeriod"/>
            </a:pPr>
            <a:r>
              <a:rPr lang="fr-BE" dirty="0" smtClean="0"/>
              <a:t>Séparer dans deux classeurs les opérations à l’entrée et les opérations à la sortie (veiller à disposer de factures conformes)</a:t>
            </a:r>
          </a:p>
          <a:p>
            <a:pPr marL="514350" indent="-514350" algn="just">
              <a:buFont typeface="+mj-lt"/>
              <a:buAutoNum type="arabicPeriod"/>
            </a:pPr>
            <a:r>
              <a:rPr lang="fr-BE" dirty="0" smtClean="0"/>
              <a:t>Séparer, dans le classeur des opérations à la sortie, les opérations non-assujetties, les opérations assujetties soumises et les opérations exonérées</a:t>
            </a:r>
          </a:p>
          <a:p>
            <a:pPr marL="514350" indent="-514350" algn="just">
              <a:buFont typeface="+mj-lt"/>
              <a:buAutoNum type="arabicPeriod"/>
            </a:pPr>
            <a:r>
              <a:rPr lang="fr-BE" dirty="0" smtClean="0"/>
              <a:t>Dans le classeur des opérations à l’entrée, ne pas tenir compte des dépenses non liées à l’activité économique, ou pour lesquelles aucune TVA n’est due</a:t>
            </a:r>
          </a:p>
          <a:p>
            <a:pPr marL="514350" indent="-514350" algn="just">
              <a:buFont typeface="+mj-lt"/>
              <a:buAutoNum type="arabicPeriod"/>
            </a:pPr>
            <a:r>
              <a:rPr lang="fr-BE" dirty="0" smtClean="0"/>
              <a:t>Calculer la proportion (fraction ou pourcentage) – méthode du prorata général ou affectation réelle</a:t>
            </a:r>
          </a:p>
          <a:p>
            <a:pPr marL="514350" indent="-514350" algn="just">
              <a:buFont typeface="+mj-lt"/>
              <a:buAutoNum type="arabicPeriod"/>
            </a:pPr>
            <a:r>
              <a:rPr lang="fr-BE" dirty="0" smtClean="0"/>
              <a:t>Application du pourcentage au montant de TVA</a:t>
            </a:r>
          </a:p>
          <a:p>
            <a:pPr marL="514350" indent="-514350" algn="just">
              <a:buFont typeface="+mj-lt"/>
              <a:buAutoNum type="arabicPeriod"/>
            </a:pPr>
            <a:r>
              <a:rPr lang="fr-BE" dirty="0" smtClean="0"/>
              <a:t>Si prorata général : comparaison entre le pourcentage provisoire et le pourcentage définitif</a:t>
            </a:r>
          </a:p>
          <a:p>
            <a:pPr marL="514350" indent="-514350" algn="just">
              <a:buFont typeface="+mj-lt"/>
              <a:buAutoNum type="arabicPeriod"/>
            </a:pPr>
            <a:r>
              <a:rPr lang="fr-BE" dirty="0"/>
              <a:t>R</a:t>
            </a:r>
            <a:r>
              <a:rPr lang="fr-BE" dirty="0" smtClean="0"/>
              <a:t>égularisation</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69</a:t>
            </a:fld>
            <a:endParaRPr lang="fr-BE"/>
          </a:p>
        </p:txBody>
      </p:sp>
    </p:spTree>
    <p:extLst>
      <p:ext uri="{BB962C8B-B14F-4D97-AF65-F5344CB8AC3E}">
        <p14:creationId xmlns:p14="http://schemas.microsoft.com/office/powerpoint/2010/main" val="168254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1.3. La neutralité de la TVA pour les avocats – exemple n°1</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457200" lvl="1" indent="0" algn="just">
              <a:buNone/>
            </a:pPr>
            <a:r>
              <a:rPr lang="fr-BE" sz="2800" dirty="0" smtClean="0"/>
              <a:t>1. L’avocat achète des meubles pour son bureau :</a:t>
            </a:r>
          </a:p>
          <a:p>
            <a:pPr lvl="1" algn="just"/>
            <a:r>
              <a:rPr lang="fr-BE" sz="2800" dirty="0"/>
              <a:t>	</a:t>
            </a:r>
            <a:r>
              <a:rPr lang="fr-BE" sz="2800" dirty="0" smtClean="0"/>
              <a:t>Prix HTVA : 		1.000,00 €</a:t>
            </a:r>
          </a:p>
          <a:p>
            <a:pPr lvl="1" algn="just"/>
            <a:r>
              <a:rPr lang="fr-BE" sz="2800" dirty="0"/>
              <a:t>	</a:t>
            </a:r>
            <a:r>
              <a:rPr lang="fr-BE" sz="2800" dirty="0" smtClean="0"/>
              <a:t>TVA :		</a:t>
            </a:r>
            <a:r>
              <a:rPr lang="fr-BE" sz="2800" u="sng" dirty="0" smtClean="0"/>
              <a:t>  	   210,00 €</a:t>
            </a:r>
          </a:p>
          <a:p>
            <a:pPr lvl="1" algn="just"/>
            <a:r>
              <a:rPr lang="fr-BE" sz="2800" dirty="0" smtClean="0"/>
              <a:t>   Total : 		1.210,00 €</a:t>
            </a:r>
          </a:p>
          <a:p>
            <a:pPr marL="457200" lvl="1" indent="0">
              <a:buNone/>
            </a:pPr>
            <a:r>
              <a:rPr lang="fr-BE" sz="2800" dirty="0" smtClean="0"/>
              <a:t>2. L’avocat demande des honoraires au client pour une consultation:</a:t>
            </a:r>
            <a:endParaRPr lang="fr-BE" sz="2800" dirty="0"/>
          </a:p>
          <a:p>
            <a:pPr marL="896938" lvl="1" indent="-439738" algn="just">
              <a:tabLst>
                <a:tab pos="896938" algn="l"/>
              </a:tabLst>
            </a:pPr>
            <a:r>
              <a:rPr lang="fr-BE" sz="2800" dirty="0" smtClean="0"/>
              <a:t>Prix HTVA : 		1.500,00 €</a:t>
            </a:r>
          </a:p>
          <a:p>
            <a:pPr marL="896938" lvl="1" indent="-439738" algn="just">
              <a:tabLst>
                <a:tab pos="896938" algn="l"/>
              </a:tabLst>
            </a:pPr>
            <a:r>
              <a:rPr lang="fr-BE" sz="2800" dirty="0" smtClean="0"/>
              <a:t>TVA : 		</a:t>
            </a:r>
            <a:r>
              <a:rPr lang="fr-BE" sz="2800" u="sng" dirty="0" smtClean="0"/>
              <a:t> 	   315,00 €</a:t>
            </a:r>
          </a:p>
          <a:p>
            <a:pPr marL="896938" lvl="1" indent="-439738" algn="just">
              <a:tabLst>
                <a:tab pos="896938" algn="l"/>
              </a:tabLst>
            </a:pPr>
            <a:r>
              <a:rPr lang="fr-BE" sz="2800" dirty="0" smtClean="0"/>
              <a:t>Total :			1.815,00 €</a:t>
            </a:r>
          </a:p>
          <a:p>
            <a:pPr marL="0" indent="0" algn="just">
              <a:buNone/>
            </a:pPr>
            <a:r>
              <a:rPr lang="fr-BE" dirty="0"/>
              <a:t> </a:t>
            </a:r>
            <a:r>
              <a:rPr lang="fr-BE" dirty="0" smtClean="0"/>
              <a:t>      3</a:t>
            </a:r>
            <a:r>
              <a:rPr lang="fr-BE" dirty="0"/>
              <a:t>. L’avocat </a:t>
            </a:r>
            <a:r>
              <a:rPr lang="fr-BE" dirty="0" smtClean="0"/>
              <a:t>doit verser la TVA à l’État 315€ - 210€ = 105€.</a:t>
            </a:r>
            <a:endParaRPr lang="fr-BE" dirty="0"/>
          </a:p>
          <a:p>
            <a:pPr marL="457200" lvl="1" indent="0">
              <a:buNone/>
              <a:tabLst>
                <a:tab pos="896938" algn="l"/>
              </a:tabLst>
            </a:pPr>
            <a:endParaRPr lang="fr-BE"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a:t>
            </a:fld>
            <a:endParaRPr lang="fr-BE"/>
          </a:p>
        </p:txBody>
      </p:sp>
    </p:spTree>
    <p:extLst>
      <p:ext uri="{BB962C8B-B14F-4D97-AF65-F5344CB8AC3E}">
        <p14:creationId xmlns:p14="http://schemas.microsoft.com/office/powerpoint/2010/main" val="22369599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10.6. Le droit à déduction pour les assujettis   mixtes : application</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85000" lnSpcReduction="20000"/>
          </a:bodyPr>
          <a:lstStyle/>
          <a:p>
            <a:pPr algn="just"/>
            <a:r>
              <a:rPr lang="fr-FR" dirty="0" smtClean="0"/>
              <a:t>Lors de son identification à la TVA ((fin 2013), Maître X, administrateur provisoire, estime sur base provisoire les honoraires suivants :</a:t>
            </a:r>
          </a:p>
          <a:p>
            <a:pPr lvl="1" algn="just"/>
            <a:r>
              <a:rPr lang="fr-FR" dirty="0" smtClean="0"/>
              <a:t>Dossiers ordinaires: 			2500 € par mois</a:t>
            </a:r>
          </a:p>
          <a:p>
            <a:pPr lvl="1" algn="just"/>
            <a:r>
              <a:rPr lang="fr-FR" dirty="0" smtClean="0"/>
              <a:t>Administration provisoire:			1500 € par mois</a:t>
            </a:r>
          </a:p>
          <a:p>
            <a:pPr marL="457200" lvl="1" indent="0" algn="just">
              <a:buNone/>
            </a:pPr>
            <a:r>
              <a:rPr lang="fr-FR" sz="2000" dirty="0" smtClean="0">
                <a:sym typeface="Wingdings" panose="05000000000000000000" pitchFamily="2" charset="2"/>
              </a:rPr>
              <a:t> </a:t>
            </a:r>
            <a:r>
              <a:rPr lang="fr-FR" sz="2000" dirty="0" smtClean="0"/>
              <a:t>c’est-à-dire </a:t>
            </a:r>
            <a:r>
              <a:rPr lang="fr-FR" sz="2000" dirty="0"/>
              <a:t>62,50% d’opérations soumises à </a:t>
            </a:r>
            <a:r>
              <a:rPr lang="fr-FR" sz="2000" dirty="0" smtClean="0"/>
              <a:t>TVA et 37,50% de prestations exemptées</a:t>
            </a:r>
          </a:p>
          <a:p>
            <a:pPr algn="just"/>
            <a:r>
              <a:rPr lang="fr-FR" dirty="0" smtClean="0"/>
              <a:t>Son droit à déduction sera en principe limité à 62,50% (</a:t>
            </a:r>
            <a:r>
              <a:rPr lang="fr-FR" i="1" dirty="0" smtClean="0"/>
              <a:t>méthode de prorata général de déduction</a:t>
            </a:r>
            <a:r>
              <a:rPr lang="fr-FR" dirty="0" smtClean="0"/>
              <a:t>) de manière </a:t>
            </a:r>
            <a:r>
              <a:rPr lang="fr-FR" u="sng" dirty="0" smtClean="0"/>
              <a:t>provisoire</a:t>
            </a:r>
            <a:r>
              <a:rPr lang="fr-FR" dirty="0" smtClean="0"/>
              <a:t>.</a:t>
            </a:r>
          </a:p>
          <a:p>
            <a:pPr algn="just"/>
            <a:r>
              <a:rPr lang="fr-FR" dirty="0" smtClean="0"/>
              <a:t>Il peut également utiliser la méthode de l’affectation réelle, c’est-à-dire répartir les factures d’entrée en trois piles : </a:t>
            </a:r>
          </a:p>
          <a:p>
            <a:pPr lvl="1" algn="just">
              <a:buFont typeface="Wingdings" charset="2"/>
              <a:buChar char="§"/>
            </a:pPr>
            <a:r>
              <a:rPr lang="fr-FR" dirty="0" smtClean="0"/>
              <a:t>les biens et les services qui seront destinés à l’activité d’avocat ‘classique’ (TVA déductible), </a:t>
            </a:r>
          </a:p>
          <a:p>
            <a:pPr lvl="1" algn="just">
              <a:buFont typeface="Wingdings" charset="2"/>
              <a:buChar char="§"/>
            </a:pPr>
            <a:r>
              <a:rPr lang="fr-FR" dirty="0" smtClean="0"/>
              <a:t>Ceux destinés à l’activité d’administration provisoire (TVA non déductible) </a:t>
            </a:r>
          </a:p>
          <a:p>
            <a:pPr lvl="1" algn="just">
              <a:buFont typeface="Wingdings" charset="2"/>
              <a:buChar char="§"/>
            </a:pPr>
            <a:r>
              <a:rPr lang="fr-FR" dirty="0" smtClean="0"/>
              <a:t>et dans une troisième pile, les biens et services mixtes, comme le secrétariat externe qui lui est facturé avec TVA et qu’il utilise tant pour ses administrations provisoires que pour ses autres dossiers (calculer un prorata ‘spécial’, comme un prorata général).</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70</a:t>
            </a:fld>
            <a:endParaRPr lang="fr-BE"/>
          </a:p>
        </p:txBody>
      </p:sp>
    </p:spTree>
    <p:extLst>
      <p:ext uri="{BB962C8B-B14F-4D97-AF65-F5344CB8AC3E}">
        <p14:creationId xmlns:p14="http://schemas.microsoft.com/office/powerpoint/2010/main" val="6469523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10.6. Le droit à déduction pour les assujettis   mixtes : application (suite)</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FR" dirty="0" smtClean="0"/>
              <a:t>Après un an d’activités fin 2014 Maître X, administrateur provisoire, a réalisé les honoraires effectifs suivant  un pourcentage de :</a:t>
            </a:r>
          </a:p>
          <a:p>
            <a:pPr lvl="1" algn="just"/>
            <a:r>
              <a:rPr lang="fr-FR" dirty="0" smtClean="0"/>
              <a:t>Dossiers ordinaires: 			              75%</a:t>
            </a:r>
          </a:p>
          <a:p>
            <a:pPr lvl="1" algn="just"/>
            <a:r>
              <a:rPr lang="fr-FR" dirty="0" smtClean="0"/>
              <a:t>Administration provisoire:			25% </a:t>
            </a:r>
          </a:p>
          <a:p>
            <a:pPr marL="457200" lvl="1" indent="0" algn="just">
              <a:buFont typeface="Wingdings"/>
              <a:buChar char="à"/>
            </a:pPr>
            <a:r>
              <a:rPr lang="fr-FR" sz="2000" dirty="0" smtClean="0"/>
              <a:t>c’est-à-dire 75 % d’opérations soumises à TVA et 25% de prestations exemptées : prorata définitif de l’année 2014.</a:t>
            </a:r>
          </a:p>
          <a:p>
            <a:pPr marL="457200" lvl="1" indent="0" algn="just">
              <a:buFont typeface="Wingdings"/>
              <a:buChar char="à"/>
            </a:pPr>
            <a:r>
              <a:rPr lang="fr-BE" sz="2000" dirty="0" smtClean="0"/>
              <a:t>Ce pourcentage devient son prorata provisoire de 2015</a:t>
            </a:r>
            <a:endParaRPr lang="fr-FR" sz="2000" dirty="0" smtClean="0"/>
          </a:p>
          <a:p>
            <a:pPr algn="just"/>
            <a:r>
              <a:rPr lang="fr-FR" dirty="0" smtClean="0"/>
              <a:t>Son droit à déduction provisoire sera limité à 75% pour 2015</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71</a:t>
            </a:fld>
            <a:endParaRPr lang="fr-BE"/>
          </a:p>
        </p:txBody>
      </p:sp>
    </p:spTree>
    <p:extLst>
      <p:ext uri="{BB962C8B-B14F-4D97-AF65-F5344CB8AC3E}">
        <p14:creationId xmlns:p14="http://schemas.microsoft.com/office/powerpoint/2010/main" val="6469523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dirty="0" smtClean="0">
                <a:solidFill>
                  <a:srgbClr val="D64020"/>
                </a:solidFill>
              </a:rPr>
              <a:t>10.7. Le droit à déduction : ?</a:t>
            </a:r>
            <a:endParaRPr lang="fr-BE" sz="4000"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lgn="just">
              <a:buNone/>
              <a:tabLst>
                <a:tab pos="541338" algn="l"/>
              </a:tabLst>
            </a:pPr>
            <a:r>
              <a:rPr lang="fr-BE" dirty="0" smtClean="0"/>
              <a:t>2. 	Lien direct et immédiat entre les opérations d’achats et les 	opérations ouvrant droit à déduction.</a:t>
            </a:r>
          </a:p>
          <a:p>
            <a:pPr lvl="1" algn="just"/>
            <a:r>
              <a:rPr lang="fr-BE" dirty="0" smtClean="0"/>
              <a:t>Le </a:t>
            </a:r>
            <a:r>
              <a:rPr lang="fr-BE" dirty="0"/>
              <a:t>bien ou le service a comme destination:</a:t>
            </a:r>
          </a:p>
          <a:p>
            <a:pPr lvl="2" algn="just"/>
            <a:r>
              <a:rPr lang="fr-FR" sz="2100" dirty="0"/>
              <a:t>Réaliser des opérations </a:t>
            </a:r>
            <a:r>
              <a:rPr lang="fr-FR" sz="2100" b="1" dirty="0"/>
              <a:t>taxées</a:t>
            </a:r>
            <a:r>
              <a:rPr lang="fr-FR" sz="2100" dirty="0"/>
              <a:t> 		</a:t>
            </a:r>
            <a:r>
              <a:rPr lang="fr-FR" sz="2100" dirty="0" smtClean="0"/>
              <a:t>	</a:t>
            </a:r>
            <a:r>
              <a:rPr lang="fr-FR" sz="2100" dirty="0"/>
              <a:t>		</a:t>
            </a:r>
            <a:r>
              <a:rPr lang="fr-FR" sz="2100" b="1" dirty="0">
                <a:sym typeface="Arial Alternative" pitchFamily="49" charset="2"/>
              </a:rPr>
              <a:t>déductible</a:t>
            </a:r>
          </a:p>
          <a:p>
            <a:pPr lvl="2" algn="just"/>
            <a:r>
              <a:rPr lang="fr-FR" sz="2100" dirty="0">
                <a:sym typeface="Arial Alternative" pitchFamily="49" charset="2"/>
              </a:rPr>
              <a:t>Réaliser des opérations </a:t>
            </a:r>
            <a:r>
              <a:rPr lang="fr-FR" sz="2100" b="1" dirty="0">
                <a:sym typeface="Arial Alternative" pitchFamily="49" charset="2"/>
              </a:rPr>
              <a:t>hors</a:t>
            </a:r>
            <a:r>
              <a:rPr lang="fr-FR" sz="2100" dirty="0">
                <a:sym typeface="Arial Alternative" pitchFamily="49" charset="2"/>
              </a:rPr>
              <a:t> </a:t>
            </a:r>
            <a:r>
              <a:rPr lang="fr-FR" sz="2100" b="1" dirty="0" smtClean="0">
                <a:sym typeface="Arial Alternative" pitchFamily="49" charset="2"/>
              </a:rPr>
              <a:t>champ</a:t>
            </a:r>
            <a:r>
              <a:rPr lang="fr-FR" sz="2100" dirty="0" smtClean="0">
                <a:sym typeface="Arial Alternative" pitchFamily="49" charset="2"/>
              </a:rPr>
              <a:t> </a:t>
            </a:r>
            <a:r>
              <a:rPr lang="fr-FR" sz="2100" dirty="0">
                <a:sym typeface="Arial Alternative" pitchFamily="49" charset="2"/>
              </a:rPr>
              <a:t>				pas déductible</a:t>
            </a:r>
          </a:p>
          <a:p>
            <a:pPr lvl="2" algn="just"/>
            <a:r>
              <a:rPr lang="fr-FR" sz="2100" dirty="0" smtClean="0">
                <a:sym typeface="Arial Alternative" pitchFamily="49" charset="2"/>
              </a:rPr>
              <a:t>Réaliser </a:t>
            </a:r>
            <a:r>
              <a:rPr lang="fr-FR" sz="2100" dirty="0">
                <a:sym typeface="Arial Alternative" pitchFamily="49" charset="2"/>
              </a:rPr>
              <a:t>des opérations </a:t>
            </a:r>
            <a:r>
              <a:rPr lang="fr-FR" sz="2100" b="1" dirty="0">
                <a:sym typeface="Arial Alternative" pitchFamily="49" charset="2"/>
              </a:rPr>
              <a:t>privées</a:t>
            </a:r>
            <a:r>
              <a:rPr lang="fr-FR" sz="2100" dirty="0">
                <a:sym typeface="Arial Alternative" pitchFamily="49" charset="2"/>
              </a:rPr>
              <a:t> 				pas déductible</a:t>
            </a:r>
          </a:p>
          <a:p>
            <a:pPr lvl="2" algn="just"/>
            <a:r>
              <a:rPr lang="fr-FR" sz="2100" dirty="0">
                <a:sym typeface="Arial Alternative" pitchFamily="49" charset="2"/>
              </a:rPr>
              <a:t>Réaliser des opération </a:t>
            </a:r>
            <a:r>
              <a:rPr lang="fr-FR" sz="2100" b="1" dirty="0">
                <a:sym typeface="Arial Alternative" pitchFamily="49" charset="2"/>
              </a:rPr>
              <a:t>a l’étranger </a:t>
            </a:r>
            <a:r>
              <a:rPr lang="fr-FR" sz="2100" dirty="0">
                <a:sym typeface="Arial Alternative" pitchFamily="49" charset="2"/>
              </a:rPr>
              <a:t>(</a:t>
            </a:r>
            <a:r>
              <a:rPr lang="fr-FR" sz="1300" dirty="0">
                <a:sym typeface="Arial Alternative" pitchFamily="49" charset="2"/>
              </a:rPr>
              <a:t>mais seraient taxées en </a:t>
            </a:r>
            <a:r>
              <a:rPr lang="fr-FR" sz="1300" dirty="0" smtClean="0">
                <a:sym typeface="Arial Alternative" pitchFamily="49" charset="2"/>
              </a:rPr>
              <a:t>Belgique</a:t>
            </a:r>
            <a:r>
              <a:rPr lang="fr-FR" sz="2100" dirty="0" smtClean="0">
                <a:sym typeface="Arial Alternative" pitchFamily="49" charset="2"/>
              </a:rPr>
              <a:t>)		</a:t>
            </a:r>
            <a:r>
              <a:rPr lang="fr-FR" sz="2100" b="1" dirty="0" smtClean="0">
                <a:sym typeface="Arial Alternative" pitchFamily="49" charset="2"/>
              </a:rPr>
              <a:t>déductible</a:t>
            </a:r>
            <a:endParaRPr lang="fr-FR" sz="2100" b="1" dirty="0">
              <a:sym typeface="Arial Alternative" pitchFamily="49" charset="2"/>
            </a:endParaRPr>
          </a:p>
          <a:p>
            <a:pPr lvl="2" algn="just"/>
            <a:r>
              <a:rPr lang="fr-FR" sz="2100" dirty="0">
                <a:sym typeface="Arial Alternative" pitchFamily="49" charset="2"/>
              </a:rPr>
              <a:t>Réaliser des opération exemptées :</a:t>
            </a:r>
          </a:p>
          <a:p>
            <a:pPr lvl="3" algn="just"/>
            <a:r>
              <a:rPr lang="fr-FR" sz="1900" dirty="0">
                <a:sym typeface="Arial Alternative" pitchFamily="49" charset="2"/>
              </a:rPr>
              <a:t>Exportations ou LIC						</a:t>
            </a:r>
            <a:r>
              <a:rPr lang="fr-FR" sz="2400" b="1" dirty="0">
                <a:sym typeface="Arial Alternative" pitchFamily="49" charset="2"/>
              </a:rPr>
              <a:t>déductible</a:t>
            </a:r>
          </a:p>
          <a:p>
            <a:pPr lvl="3" algn="just"/>
            <a:r>
              <a:rPr lang="fr-FR" sz="1900" b="1" dirty="0">
                <a:sym typeface="Arial Alternative" pitchFamily="49" charset="2"/>
              </a:rPr>
              <a:t>Article 44</a:t>
            </a:r>
            <a:r>
              <a:rPr lang="fr-FR" sz="1900" dirty="0">
                <a:sym typeface="Arial Alternative" pitchFamily="49" charset="2"/>
              </a:rPr>
              <a:t> 				</a:t>
            </a:r>
            <a:r>
              <a:rPr lang="fr-FR" sz="1900" dirty="0" smtClean="0">
                <a:sym typeface="Arial Alternative" pitchFamily="49" charset="2"/>
              </a:rPr>
              <a:t>			</a:t>
            </a:r>
            <a:r>
              <a:rPr lang="fr-FR" sz="2400" dirty="0" smtClean="0">
                <a:sym typeface="Arial Alternative" pitchFamily="49" charset="2"/>
              </a:rPr>
              <a:t>pas </a:t>
            </a:r>
            <a:r>
              <a:rPr lang="fr-FR" sz="2400" dirty="0">
                <a:sym typeface="Arial Alternative" pitchFamily="49" charset="2"/>
              </a:rPr>
              <a:t>déductible</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72</a:t>
            </a:fld>
            <a:endParaRPr lang="fr-BE"/>
          </a:p>
        </p:txBody>
      </p:sp>
    </p:spTree>
    <p:extLst>
      <p:ext uri="{BB962C8B-B14F-4D97-AF65-F5344CB8AC3E}">
        <p14:creationId xmlns:p14="http://schemas.microsoft.com/office/powerpoint/2010/main" val="32705469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fontScale="90000"/>
          </a:bodyPr>
          <a:lstStyle/>
          <a:p>
            <a:r>
              <a:rPr lang="fr-BE" sz="4000" cap="small" dirty="0" smtClean="0">
                <a:solidFill>
                  <a:srgbClr val="D64020"/>
                </a:solidFill>
              </a:rPr>
              <a:t/>
            </a:r>
            <a:br>
              <a:rPr lang="fr-BE" sz="4000" cap="small" dirty="0" smtClean="0">
                <a:solidFill>
                  <a:srgbClr val="D64020"/>
                </a:solidFill>
              </a:rPr>
            </a:br>
            <a:r>
              <a:rPr lang="fr-BE" cap="small" dirty="0" smtClean="0">
                <a:solidFill>
                  <a:srgbClr val="D64020"/>
                </a:solidFill>
              </a:rPr>
              <a:t>10.8. </a:t>
            </a:r>
            <a:r>
              <a:rPr lang="fr-FR" cap="small" dirty="0">
                <a:solidFill>
                  <a:srgbClr val="D64020"/>
                </a:solidFill>
              </a:rPr>
              <a:t>Limitations légales et exceptions </a:t>
            </a:r>
            <a:r>
              <a:rPr lang="fr-FR" cap="small" dirty="0" smtClean="0">
                <a:solidFill>
                  <a:srgbClr val="D64020"/>
                </a:solidFill>
              </a:rPr>
              <a:t>à </a:t>
            </a:r>
            <a:r>
              <a:rPr lang="fr-FR" cap="small" dirty="0">
                <a:solidFill>
                  <a:srgbClr val="D64020"/>
                </a:solidFill>
              </a:rPr>
              <a:t>la </a:t>
            </a:r>
            <a:r>
              <a:rPr lang="fr-FR" cap="small" dirty="0" smtClean="0">
                <a:solidFill>
                  <a:srgbClr val="D64020"/>
                </a:solidFill>
              </a:rPr>
              <a:t>déductibilité</a:t>
            </a:r>
            <a:r>
              <a:rPr lang="fr-FR" dirty="0"/>
              <a:t/>
            </a:r>
            <a:br>
              <a:rPr lang="fr-FR" dirty="0"/>
            </a:br>
            <a:endParaRPr lang="fr-BE" dirty="0"/>
          </a:p>
        </p:txBody>
      </p:sp>
      <p:sp>
        <p:nvSpPr>
          <p:cNvPr id="3" name="Espace réservé du contenu 2"/>
          <p:cNvSpPr>
            <a:spLocks noGrp="1"/>
          </p:cNvSpPr>
          <p:nvPr>
            <p:ph idx="4294967295"/>
          </p:nvPr>
        </p:nvSpPr>
        <p:spPr>
          <a:xfrm>
            <a:off x="457200" y="1591733"/>
            <a:ext cx="10896600" cy="4585230"/>
          </a:xfrm>
        </p:spPr>
        <p:txBody>
          <a:bodyPr>
            <a:normAutofit/>
          </a:bodyPr>
          <a:lstStyle/>
          <a:p>
            <a:pPr algn="just"/>
            <a:r>
              <a:rPr lang="fr-FR" dirty="0"/>
              <a:t>Limitations légales à la déductibilité</a:t>
            </a:r>
          </a:p>
          <a:p>
            <a:pPr lvl="1" algn="just"/>
            <a:r>
              <a:rPr lang="fr-BE" dirty="0" smtClean="0"/>
              <a:t>Les </a:t>
            </a:r>
            <a:r>
              <a:rPr lang="fr-BE" dirty="0"/>
              <a:t>véhicules</a:t>
            </a:r>
          </a:p>
          <a:p>
            <a:pPr lvl="2" algn="just"/>
            <a:r>
              <a:rPr lang="fr-BE" dirty="0" smtClean="0"/>
              <a:t>Principe </a:t>
            </a:r>
            <a:r>
              <a:rPr lang="fr-BE" dirty="0"/>
              <a:t>: </a:t>
            </a:r>
            <a:r>
              <a:rPr lang="fr-BE" dirty="0" smtClean="0"/>
              <a:t>déductibilité de la TVA </a:t>
            </a:r>
            <a:r>
              <a:rPr lang="fr-BE" dirty="0"/>
              <a:t>à concurrence d’un maximum de 50% en ce qui concerne :</a:t>
            </a:r>
          </a:p>
          <a:p>
            <a:pPr lvl="2" algn="just"/>
            <a:r>
              <a:rPr lang="fr-BE" dirty="0"/>
              <a:t>Livraison, AIC ou importation de voitures destinés au transport de personnes ou à un usage mixte (break, minibus, 4X4,…)</a:t>
            </a:r>
          </a:p>
          <a:p>
            <a:pPr lvl="2" algn="just"/>
            <a:r>
              <a:rPr lang="fr-BE" dirty="0"/>
              <a:t>Les biens et services liés à ceux-ci : essence, lavage, entretien, réparation, garage, échéances de leasing, de </a:t>
            </a:r>
            <a:r>
              <a:rPr lang="fr-BE" dirty="0" smtClean="0"/>
              <a:t>location, mais pas les honoraires de l’avocat ‘roulage’ (point 182 de la circulaire)</a:t>
            </a:r>
          </a:p>
          <a:p>
            <a:pPr lvl="2" algn="just"/>
            <a:r>
              <a:rPr lang="fr-BE" dirty="0"/>
              <a:t>Mode de calcul de la limitation :</a:t>
            </a:r>
          </a:p>
          <a:p>
            <a:pPr lvl="3" algn="just"/>
            <a:r>
              <a:rPr lang="fr-BE" dirty="0"/>
              <a:t>Si usage professionnel &gt; 50% : limitation </a:t>
            </a:r>
            <a:r>
              <a:rPr lang="fr-BE" dirty="0" smtClean="0"/>
              <a:t>à 50%</a:t>
            </a:r>
            <a:endParaRPr lang="fr-BE" dirty="0"/>
          </a:p>
          <a:p>
            <a:pPr lvl="3" algn="just"/>
            <a:r>
              <a:rPr lang="fr-BE" dirty="0"/>
              <a:t>Si usage professionnel &lt; 50% : déduction en fonction du </a:t>
            </a:r>
            <a:r>
              <a:rPr lang="fr-BE" dirty="0" smtClean="0"/>
              <a:t>pourcentage </a:t>
            </a:r>
            <a:r>
              <a:rPr lang="fr-BE" dirty="0"/>
              <a:t>de l’usage professionnel</a:t>
            </a:r>
          </a:p>
          <a:p>
            <a:pPr lvl="2" algn="just"/>
            <a:r>
              <a:rPr lang="fr-BE" dirty="0" smtClean="0"/>
              <a:t>Exception </a:t>
            </a:r>
            <a:r>
              <a:rPr lang="fr-BE" dirty="0"/>
              <a:t>à la limitation – Déduction 100%</a:t>
            </a:r>
          </a:p>
          <a:p>
            <a:pPr lvl="3" algn="just"/>
            <a:r>
              <a:rPr lang="fr-BE" dirty="0"/>
              <a:t>Camions, camionnettes, autobus, </a:t>
            </a:r>
            <a:r>
              <a:rPr lang="fr-BE" dirty="0" smtClean="0"/>
              <a:t>motocyclettes.</a:t>
            </a:r>
            <a:endParaRPr lang="fr-BE" dirty="0"/>
          </a:p>
          <a:p>
            <a:pPr lvl="2" algn="just"/>
            <a:endParaRPr lang="fr-BE" dirty="0" smtClean="0"/>
          </a:p>
          <a:p>
            <a:pPr lvl="2" algn="just"/>
            <a:endParaRPr lang="fr-BE" dirty="0"/>
          </a:p>
          <a:p>
            <a:pPr lvl="1" algn="just"/>
            <a:endParaRPr lang="fr-BE" dirty="0"/>
          </a:p>
          <a:p>
            <a:pPr lvl="1"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73</a:t>
            </a:fld>
            <a:endParaRPr lang="fr-BE"/>
          </a:p>
        </p:txBody>
      </p:sp>
    </p:spTree>
    <p:extLst>
      <p:ext uri="{BB962C8B-B14F-4D97-AF65-F5344CB8AC3E}">
        <p14:creationId xmlns:p14="http://schemas.microsoft.com/office/powerpoint/2010/main" val="152193754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fontScale="90000"/>
          </a:bodyPr>
          <a:lstStyle/>
          <a:p>
            <a:r>
              <a:rPr lang="fr-BE" sz="4000" cap="small" dirty="0" smtClean="0">
                <a:solidFill>
                  <a:srgbClr val="D64020"/>
                </a:solidFill>
              </a:rPr>
              <a:t/>
            </a:r>
            <a:br>
              <a:rPr lang="fr-BE" sz="4000" cap="small" dirty="0" smtClean="0">
                <a:solidFill>
                  <a:srgbClr val="D64020"/>
                </a:solidFill>
              </a:rPr>
            </a:br>
            <a:r>
              <a:rPr lang="fr-BE" cap="small" dirty="0" smtClean="0">
                <a:solidFill>
                  <a:srgbClr val="D64020"/>
                </a:solidFill>
              </a:rPr>
              <a:t>10.8. </a:t>
            </a:r>
            <a:r>
              <a:rPr lang="fr-FR" cap="small" dirty="0">
                <a:solidFill>
                  <a:srgbClr val="D64020"/>
                </a:solidFill>
              </a:rPr>
              <a:t>Limitations légales et exceptions </a:t>
            </a:r>
            <a:r>
              <a:rPr lang="fr-FR" cap="small" dirty="0" smtClean="0">
                <a:solidFill>
                  <a:srgbClr val="D64020"/>
                </a:solidFill>
              </a:rPr>
              <a:t>à </a:t>
            </a:r>
            <a:r>
              <a:rPr lang="fr-FR" cap="small" dirty="0">
                <a:solidFill>
                  <a:srgbClr val="D64020"/>
                </a:solidFill>
              </a:rPr>
              <a:t>la </a:t>
            </a:r>
            <a:r>
              <a:rPr lang="fr-FR" cap="small" dirty="0" smtClean="0">
                <a:solidFill>
                  <a:srgbClr val="D64020"/>
                </a:solidFill>
              </a:rPr>
              <a:t>déductibilité</a:t>
            </a:r>
            <a:r>
              <a:rPr lang="fr-FR" dirty="0"/>
              <a:t/>
            </a:r>
            <a:br>
              <a:rPr lang="fr-FR" dirty="0"/>
            </a:b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nl-BE" dirty="0" smtClean="0">
                <a:solidFill>
                  <a:srgbClr val="FF0000"/>
                </a:solidFill>
              </a:rPr>
              <a:t>La voiture de l’avocat : points d’attention </a:t>
            </a:r>
            <a:r>
              <a:rPr lang="nl-BE" dirty="0" smtClean="0"/>
              <a:t>(décisions ET 119.650/3 et /4 du 9.9.2013)</a:t>
            </a:r>
          </a:p>
          <a:p>
            <a:pPr algn="just"/>
            <a:r>
              <a:rPr lang="nl-BE" dirty="0" smtClean="0"/>
              <a:t>L’avocat peut choisir entre 3 méthodes pour définir son </a:t>
            </a:r>
            <a:r>
              <a:rPr lang="nl-BE" dirty="0"/>
              <a:t>kilométrage </a:t>
            </a:r>
            <a:r>
              <a:rPr lang="nl-BE" dirty="0" smtClean="0"/>
              <a:t>professionnel (mais toujours avec </a:t>
            </a:r>
            <a:r>
              <a:rPr lang="nl-BE" dirty="0"/>
              <a:t>maximum 50% déductible</a:t>
            </a:r>
            <a:r>
              <a:rPr lang="nl-BE" dirty="0" smtClean="0"/>
              <a:t>)</a:t>
            </a:r>
          </a:p>
          <a:p>
            <a:pPr marL="514350" indent="-514350" algn="just">
              <a:buFont typeface="+mj-lt"/>
              <a:buAutoNum type="arabicPeriod"/>
            </a:pPr>
            <a:r>
              <a:rPr lang="nl-BE" dirty="0" smtClean="0"/>
              <a:t>Méthode 1 : registre des trajets </a:t>
            </a:r>
          </a:p>
          <a:p>
            <a:pPr marL="514350" indent="-514350" algn="just">
              <a:buFont typeface="+mj-lt"/>
              <a:buAutoNum type="arabicPeriod"/>
            </a:pPr>
            <a:r>
              <a:rPr lang="nl-BE" dirty="0" smtClean="0"/>
              <a:t>Méthode 2 : km privés : </a:t>
            </a:r>
            <a:r>
              <a:rPr lang="nl-BE" sz="1800" u="sng" dirty="0" smtClean="0"/>
              <a:t>200 jours * distance domicile- lieu de travail * 2 + 6.000 km</a:t>
            </a:r>
          </a:p>
          <a:p>
            <a:pPr marL="3657600" lvl="8" indent="0" algn="just">
              <a:buNone/>
            </a:pPr>
            <a:r>
              <a:rPr lang="nl-BE" dirty="0" smtClean="0"/>
              <a:t>		Kilométrage total annuel</a:t>
            </a:r>
          </a:p>
          <a:p>
            <a:pPr marL="514350" indent="-514350" algn="just">
              <a:buFont typeface="+mj-lt"/>
              <a:buAutoNum type="arabicPeriod"/>
            </a:pPr>
            <a:r>
              <a:rPr lang="nl-BE" dirty="0" smtClean="0"/>
              <a:t>Méthode 3 : forfait de 35%</a:t>
            </a:r>
          </a:p>
          <a:p>
            <a:pPr marL="0" indent="0" algn="just">
              <a:buNone/>
            </a:pPr>
            <a:endParaRPr lang="nl-BE" dirty="0" smtClean="0"/>
          </a:p>
          <a:p>
            <a:pPr algn="just"/>
            <a:endParaRPr lang="nl-BE" dirty="0" smtClean="0">
              <a:solidFill>
                <a:srgbClr val="FF0000"/>
              </a:solidFill>
            </a:endParaRPr>
          </a:p>
          <a:p>
            <a:pPr marL="0" indent="0" algn="just">
              <a:buNone/>
            </a:pPr>
            <a:endParaRPr lang="fr-BE" dirty="0"/>
          </a:p>
          <a:p>
            <a:pPr lvl="2" algn="just"/>
            <a:endParaRPr lang="fr-BE" dirty="0" smtClean="0"/>
          </a:p>
          <a:p>
            <a:pPr lvl="2" algn="just"/>
            <a:endParaRPr lang="fr-BE" dirty="0"/>
          </a:p>
          <a:p>
            <a:pPr lvl="1" algn="just"/>
            <a:endParaRPr lang="fr-BE" dirty="0"/>
          </a:p>
          <a:p>
            <a:pPr lvl="1"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74</a:t>
            </a:fld>
            <a:endParaRPr lang="fr-BE"/>
          </a:p>
        </p:txBody>
      </p:sp>
    </p:spTree>
    <p:extLst>
      <p:ext uri="{BB962C8B-B14F-4D97-AF65-F5344CB8AC3E}">
        <p14:creationId xmlns:p14="http://schemas.microsoft.com/office/powerpoint/2010/main" val="21692671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a:solidFill>
                  <a:srgbClr val="D64020"/>
                </a:solidFill>
              </a:rPr>
              <a:t>10.8. </a:t>
            </a:r>
            <a:r>
              <a:rPr lang="fr-FR" sz="4000" cap="small" dirty="0">
                <a:solidFill>
                  <a:srgbClr val="D64020"/>
                </a:solidFill>
              </a:rPr>
              <a:t>Limitations légales et exceptions à la déductibilité</a:t>
            </a:r>
            <a:endParaRPr lang="fr-BE" sz="4000" dirty="0"/>
          </a:p>
        </p:txBody>
      </p:sp>
      <p:sp>
        <p:nvSpPr>
          <p:cNvPr id="3" name="Espace réservé du contenu 2"/>
          <p:cNvSpPr>
            <a:spLocks noGrp="1"/>
          </p:cNvSpPr>
          <p:nvPr>
            <p:ph idx="4294967295"/>
          </p:nvPr>
        </p:nvSpPr>
        <p:spPr>
          <a:xfrm>
            <a:off x="321733" y="1659468"/>
            <a:ext cx="11463867" cy="4995332"/>
          </a:xfrm>
        </p:spPr>
        <p:txBody>
          <a:bodyPr>
            <a:normAutofit fontScale="85000" lnSpcReduction="20000"/>
          </a:bodyPr>
          <a:lstStyle/>
          <a:p>
            <a:pPr algn="just"/>
            <a:r>
              <a:rPr lang="fr-BE" dirty="0"/>
              <a:t>Limitations légales à la déductibilité</a:t>
            </a:r>
          </a:p>
          <a:p>
            <a:pPr lvl="1" algn="just"/>
            <a:r>
              <a:rPr lang="fr-BE" dirty="0" err="1"/>
              <a:t>Mobilophone</a:t>
            </a:r>
            <a:r>
              <a:rPr lang="fr-BE" dirty="0"/>
              <a:t> fixe :</a:t>
            </a:r>
          </a:p>
          <a:p>
            <a:pPr lvl="2" algn="just"/>
            <a:r>
              <a:rPr lang="fr-BE" dirty="0"/>
              <a:t>Considéré comme accessoire de véhicule : limitation</a:t>
            </a:r>
          </a:p>
          <a:p>
            <a:pPr lvl="2" algn="just"/>
            <a:r>
              <a:rPr lang="fr-BE" dirty="0"/>
              <a:t>Id. pour équipement permettant l’utilisation du GSM</a:t>
            </a:r>
          </a:p>
          <a:p>
            <a:pPr lvl="2" algn="just"/>
            <a:r>
              <a:rPr lang="fr-BE" dirty="0" smtClean="0"/>
              <a:t>(</a:t>
            </a:r>
            <a:r>
              <a:rPr lang="fr-BE" dirty="0"/>
              <a:t>antenne, porte-GSM, connexion </a:t>
            </a:r>
            <a:r>
              <a:rPr lang="fr-BE" dirty="0" err="1"/>
              <a:t>hauts-parleur</a:t>
            </a:r>
            <a:r>
              <a:rPr lang="fr-BE" dirty="0"/>
              <a:t>, …)</a:t>
            </a:r>
          </a:p>
          <a:p>
            <a:pPr lvl="1" algn="just"/>
            <a:r>
              <a:rPr lang="fr-BE" dirty="0" err="1"/>
              <a:t>Mobilophone</a:t>
            </a:r>
            <a:r>
              <a:rPr lang="fr-BE" dirty="0"/>
              <a:t> portable :</a:t>
            </a:r>
          </a:p>
          <a:p>
            <a:pPr lvl="2" algn="just"/>
            <a:r>
              <a:rPr lang="fr-BE" dirty="0"/>
              <a:t>Pas application de la limitation (</a:t>
            </a:r>
            <a:r>
              <a:rPr lang="fr-BE" dirty="0" err="1"/>
              <a:t>cfr</a:t>
            </a:r>
            <a:r>
              <a:rPr lang="fr-BE" dirty="0"/>
              <a:t>. fonction de l’utilisation professionnelle</a:t>
            </a:r>
            <a:r>
              <a:rPr lang="fr-BE" dirty="0" smtClean="0"/>
              <a:t>)</a:t>
            </a:r>
          </a:p>
          <a:p>
            <a:pPr lvl="1" algn="just"/>
            <a:r>
              <a:rPr lang="fr-BE" dirty="0" smtClean="0"/>
              <a:t>Ordinateur, tablette, et frais qui y sont liés: déduction de la TVA limitée à 75% sauf à démontrer un usage strictement professionnel.</a:t>
            </a:r>
          </a:p>
          <a:p>
            <a:pPr algn="just"/>
            <a:r>
              <a:rPr lang="fr-BE" dirty="0"/>
              <a:t>Exception </a:t>
            </a:r>
            <a:r>
              <a:rPr lang="fr-BE" dirty="0" smtClean="0"/>
              <a:t>à la déductibilité</a:t>
            </a:r>
          </a:p>
          <a:p>
            <a:pPr lvl="1" algn="just"/>
            <a:r>
              <a:rPr lang="fr-BE" dirty="0" smtClean="0"/>
              <a:t>Boissons </a:t>
            </a:r>
            <a:r>
              <a:rPr lang="fr-BE" dirty="0"/>
              <a:t>spiritueuses </a:t>
            </a:r>
            <a:r>
              <a:rPr lang="fr-BE" dirty="0" smtClean="0"/>
              <a:t>: </a:t>
            </a:r>
          </a:p>
          <a:p>
            <a:pPr lvl="2" algn="just"/>
            <a:r>
              <a:rPr lang="fr-BE" dirty="0" smtClean="0"/>
              <a:t>Sauf si </a:t>
            </a:r>
            <a:r>
              <a:rPr lang="fr-BE" dirty="0"/>
              <a:t>destinées à la revente (commerce de vins) ou fournies en exécution d’une prestation de services (restaurant);</a:t>
            </a:r>
          </a:p>
          <a:p>
            <a:pPr lvl="1" algn="just"/>
            <a:r>
              <a:rPr lang="fr-BE" dirty="0"/>
              <a:t>Frais de logement, de nourriture et de boissons destinés à être consommés sur place </a:t>
            </a:r>
            <a:r>
              <a:rPr lang="fr-BE" dirty="0" smtClean="0"/>
              <a:t>–</a:t>
            </a:r>
          </a:p>
          <a:p>
            <a:pPr marL="457200" lvl="1" indent="0" algn="just">
              <a:buNone/>
            </a:pPr>
            <a:r>
              <a:rPr lang="fr-BE" dirty="0"/>
              <a:t>	</a:t>
            </a:r>
            <a:r>
              <a:rPr lang="fr-BE" dirty="0" smtClean="0"/>
              <a:t> </a:t>
            </a:r>
            <a:r>
              <a:rPr lang="fr-BE" dirty="0"/>
              <a:t>toutefois </a:t>
            </a:r>
            <a:r>
              <a:rPr lang="fr-BE" dirty="0" smtClean="0"/>
              <a:t>sont déductibles </a:t>
            </a:r>
            <a:r>
              <a:rPr lang="fr-BE" dirty="0"/>
              <a:t>: </a:t>
            </a:r>
          </a:p>
          <a:p>
            <a:pPr lvl="2" algn="just"/>
            <a:r>
              <a:rPr lang="fr-BE" dirty="0"/>
              <a:t>Si engagés pour le personnel chargé d’une </a:t>
            </a:r>
            <a:r>
              <a:rPr lang="fr-BE" dirty="0" smtClean="0"/>
              <a:t>livraison de bien </a:t>
            </a:r>
            <a:r>
              <a:rPr lang="fr-BE" dirty="0"/>
              <a:t>ou d’une </a:t>
            </a:r>
            <a:r>
              <a:rPr lang="fr-BE" dirty="0" smtClean="0"/>
              <a:t>prestation de service </a:t>
            </a:r>
            <a:r>
              <a:rPr lang="fr-BE" dirty="0"/>
              <a:t>en dehors de l’entreprise;</a:t>
            </a:r>
          </a:p>
          <a:p>
            <a:pPr lvl="2" algn="just"/>
            <a:r>
              <a:rPr lang="fr-BE" dirty="0"/>
              <a:t>Si engagés par un assujetti qui à son tour fournit le même service</a:t>
            </a:r>
          </a:p>
          <a:p>
            <a:pPr lvl="1" algn="just"/>
            <a:endParaRPr lang="fr-BE" dirty="0"/>
          </a:p>
          <a:p>
            <a:pPr lvl="1" algn="just"/>
            <a:endParaRPr lang="fr-BE" dirty="0" smtClean="0"/>
          </a:p>
          <a:p>
            <a:pPr lvl="2" algn="just"/>
            <a:endParaRPr lang="fr-BE" dirty="0"/>
          </a:p>
          <a:p>
            <a:pPr lvl="1" algn="just"/>
            <a:endParaRPr lang="fr-BE" dirty="0"/>
          </a:p>
          <a:p>
            <a:pPr lvl="1"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75</a:t>
            </a:fld>
            <a:endParaRPr lang="fr-BE"/>
          </a:p>
        </p:txBody>
      </p:sp>
    </p:spTree>
    <p:extLst>
      <p:ext uri="{BB962C8B-B14F-4D97-AF65-F5344CB8AC3E}">
        <p14:creationId xmlns:p14="http://schemas.microsoft.com/office/powerpoint/2010/main" val="18813258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64020"/>
                </a:solidFill>
              </a:rPr>
              <a:t>10.8. </a:t>
            </a:r>
            <a:r>
              <a:rPr lang="fr-FR" cap="small" dirty="0">
                <a:solidFill>
                  <a:srgbClr val="D64020"/>
                </a:solidFill>
              </a:rPr>
              <a:t>Limitations légales et exceptions à la </a:t>
            </a:r>
            <a:r>
              <a:rPr lang="fr-FR" cap="small" dirty="0" smtClean="0">
                <a:solidFill>
                  <a:srgbClr val="D64020"/>
                </a:solidFill>
              </a:rPr>
              <a:t>déductibilité </a:t>
            </a:r>
            <a:endParaRPr lang="fr-BE" dirty="0"/>
          </a:p>
        </p:txBody>
      </p:sp>
      <p:sp>
        <p:nvSpPr>
          <p:cNvPr id="3" name="Espace réservé du contenu 2"/>
          <p:cNvSpPr>
            <a:spLocks noGrp="1"/>
          </p:cNvSpPr>
          <p:nvPr>
            <p:ph idx="4294967295"/>
          </p:nvPr>
        </p:nvSpPr>
        <p:spPr>
          <a:xfrm>
            <a:off x="838200" y="1825625"/>
            <a:ext cx="10515600" cy="4351338"/>
          </a:xfrm>
        </p:spPr>
        <p:txBody>
          <a:bodyPr>
            <a:normAutofit fontScale="85000" lnSpcReduction="20000"/>
          </a:bodyPr>
          <a:lstStyle/>
          <a:p>
            <a:pPr algn="just"/>
            <a:r>
              <a:rPr lang="fr-BE" dirty="0" smtClean="0"/>
              <a:t>Exception à la déductibilité</a:t>
            </a:r>
            <a:endParaRPr lang="fr-BE" dirty="0"/>
          </a:p>
          <a:p>
            <a:pPr lvl="1" algn="just"/>
            <a:r>
              <a:rPr lang="fr-BE" dirty="0"/>
              <a:t>Frais de réception : </a:t>
            </a:r>
            <a:r>
              <a:rPr lang="fr-BE" i="1" dirty="0"/>
              <a:t>« frais engagés dans le cadre de relations publiques pour l’accueil, la réception et le divertissement ou le délassement de visiteurs étrangers à l’entreprise, c’est-à-dire de personnes qui ne travaillent pas dans l’entreprise en tant que membres de la direction ou du personnel  »</a:t>
            </a:r>
            <a:r>
              <a:rPr lang="fr-BE" dirty="0"/>
              <a:t> (circ. 103/1970</a:t>
            </a:r>
            <a:r>
              <a:rPr lang="fr-BE" dirty="0" smtClean="0"/>
              <a:t>), sauf s’il est question de frais publicitaires (jurisprudence abondante)</a:t>
            </a:r>
          </a:p>
          <a:p>
            <a:pPr algn="just"/>
            <a:r>
              <a:rPr lang="fr-BE" dirty="0" smtClean="0"/>
              <a:t>Cas particuliers</a:t>
            </a:r>
          </a:p>
          <a:p>
            <a:pPr lvl="1" algn="just"/>
            <a:r>
              <a:rPr lang="fr-BE" dirty="0"/>
              <a:t>Avantages sociaux collectifs </a:t>
            </a:r>
            <a:r>
              <a:rPr lang="fr-BE" dirty="0" smtClean="0"/>
              <a:t>: TVA déductible</a:t>
            </a:r>
            <a:endParaRPr lang="fr-BE" dirty="0"/>
          </a:p>
          <a:p>
            <a:pPr lvl="2" algn="just"/>
            <a:r>
              <a:rPr lang="fr-BE" dirty="0"/>
              <a:t>Ex.: mise à disposition gratuite de boissons fraîches; fruits (décision du 3 septembre 2013)</a:t>
            </a:r>
          </a:p>
          <a:p>
            <a:pPr lvl="1" algn="just"/>
            <a:r>
              <a:rPr lang="fr-BE" dirty="0" smtClean="0"/>
              <a:t>Cadeaux </a:t>
            </a:r>
            <a:r>
              <a:rPr lang="fr-BE" dirty="0"/>
              <a:t>de </a:t>
            </a:r>
            <a:r>
              <a:rPr lang="fr-BE" dirty="0" smtClean="0"/>
              <a:t>circonstance : TVA non déductible</a:t>
            </a:r>
            <a:endParaRPr lang="fr-BE" dirty="0"/>
          </a:p>
          <a:p>
            <a:pPr lvl="2" algn="just"/>
            <a:r>
              <a:rPr lang="fr-BE" dirty="0"/>
              <a:t>Ex.: cadeau offert lors du mariage d’un  employé</a:t>
            </a:r>
          </a:p>
          <a:p>
            <a:pPr lvl="1" algn="just"/>
            <a:r>
              <a:rPr lang="fr-BE" dirty="0" smtClean="0"/>
              <a:t>Cadeaux </a:t>
            </a:r>
            <a:r>
              <a:rPr lang="fr-BE" dirty="0"/>
              <a:t>commerciaux de faible </a:t>
            </a:r>
            <a:r>
              <a:rPr lang="fr-BE" dirty="0" smtClean="0"/>
              <a:t>valeur : TVA déductible</a:t>
            </a:r>
            <a:endParaRPr lang="fr-BE" dirty="0"/>
          </a:p>
          <a:p>
            <a:pPr lvl="2" algn="just"/>
            <a:r>
              <a:rPr lang="fr-BE" dirty="0" smtClean="0"/>
              <a:t>objets </a:t>
            </a:r>
            <a:r>
              <a:rPr lang="fr-BE" dirty="0"/>
              <a:t>offerts dans le cadre de relations professionnelles, dont le prix d’achat est comptabilisé dans les frais généraux des entreprises et qui, en général, n’est pas de la même nature que les biens que l’entreprise produit ou vend</a:t>
            </a:r>
          </a:p>
          <a:p>
            <a:pPr lvl="2" algn="just"/>
            <a:r>
              <a:rPr lang="fr-BE" dirty="0" smtClean="0"/>
              <a:t>«</a:t>
            </a:r>
            <a:r>
              <a:rPr lang="fr-BE" dirty="0"/>
              <a:t> Faible valeur » : prix de revient ou valeur normale du cadeau ne dépasse pas 50 € </a:t>
            </a:r>
            <a:endParaRPr lang="fr-BE" dirty="0" smtClean="0"/>
          </a:p>
          <a:p>
            <a:pPr marL="457200" lvl="1" indent="0" algn="just">
              <a:buNone/>
            </a:pPr>
            <a:endParaRPr lang="fr-BE" dirty="0"/>
          </a:p>
          <a:p>
            <a:pPr lvl="1" algn="just"/>
            <a:endParaRPr lang="fr-BE" dirty="0"/>
          </a:p>
          <a:p>
            <a:pPr lvl="1" algn="just"/>
            <a:endParaRPr lang="fr-BE" dirty="0"/>
          </a:p>
          <a:p>
            <a:pPr lvl="1" algn="just"/>
            <a:endParaRPr lang="fr-BE" dirty="0" smtClean="0"/>
          </a:p>
          <a:p>
            <a:pPr lvl="2" algn="just"/>
            <a:endParaRPr lang="fr-BE" dirty="0"/>
          </a:p>
          <a:p>
            <a:pPr lvl="1" algn="just"/>
            <a:endParaRPr lang="fr-BE" dirty="0"/>
          </a:p>
          <a:p>
            <a:pPr lvl="1"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76</a:t>
            </a:fld>
            <a:endParaRPr lang="fr-BE"/>
          </a:p>
        </p:txBody>
      </p:sp>
    </p:spTree>
    <p:extLst>
      <p:ext uri="{BB962C8B-B14F-4D97-AF65-F5344CB8AC3E}">
        <p14:creationId xmlns:p14="http://schemas.microsoft.com/office/powerpoint/2010/main" val="42372736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10.9. Le droit à déduction : ?</a:t>
            </a:r>
            <a:endParaRPr lang="fr-BE" sz="4000" cap="small" dirty="0">
              <a:solidFill>
                <a:srgbClr val="D64020"/>
              </a:solidFill>
            </a:endParaRPr>
          </a:p>
        </p:txBody>
      </p:sp>
      <p:sp>
        <p:nvSpPr>
          <p:cNvPr id="3" name="Espace réservé du contenu 2"/>
          <p:cNvSpPr>
            <a:spLocks noGrp="1"/>
          </p:cNvSpPr>
          <p:nvPr>
            <p:ph idx="4294967295"/>
          </p:nvPr>
        </p:nvSpPr>
        <p:spPr>
          <a:xfrm>
            <a:off x="423333" y="1354666"/>
            <a:ext cx="11243734" cy="5147733"/>
          </a:xfrm>
        </p:spPr>
        <p:txBody>
          <a:bodyPr>
            <a:normAutofit fontScale="85000" lnSpcReduction="20000"/>
          </a:bodyPr>
          <a:lstStyle/>
          <a:p>
            <a:pPr algn="just"/>
            <a:r>
              <a:rPr lang="fr-BE" dirty="0"/>
              <a:t>Principe: La déduction TVA initiale est définitive quand :</a:t>
            </a:r>
          </a:p>
          <a:p>
            <a:pPr lvl="1" algn="just"/>
            <a:r>
              <a:rPr lang="fr-BE" dirty="0" smtClean="0"/>
              <a:t>La </a:t>
            </a:r>
            <a:r>
              <a:rPr lang="fr-BE" dirty="0"/>
              <a:t>TVA déductible est correctement calculée;</a:t>
            </a:r>
          </a:p>
          <a:p>
            <a:pPr lvl="1" algn="just"/>
            <a:r>
              <a:rPr lang="fr-BE" dirty="0" smtClean="0"/>
              <a:t>Les </a:t>
            </a:r>
            <a:r>
              <a:rPr lang="fr-BE" dirty="0"/>
              <a:t>biens sont affectés à l’activité soumise à la TVA;</a:t>
            </a:r>
          </a:p>
          <a:p>
            <a:pPr lvl="1" algn="just"/>
            <a:r>
              <a:rPr lang="fr-BE" dirty="0" smtClean="0"/>
              <a:t>Aucun </a:t>
            </a:r>
            <a:r>
              <a:rPr lang="fr-BE" dirty="0"/>
              <a:t>événement ultérieur ne modifie </a:t>
            </a:r>
            <a:r>
              <a:rPr lang="fr-BE" dirty="0" smtClean="0"/>
              <a:t>l’affectation.</a:t>
            </a:r>
          </a:p>
          <a:p>
            <a:pPr lvl="1" algn="just"/>
            <a:endParaRPr lang="fr-BE" dirty="0"/>
          </a:p>
          <a:p>
            <a:pPr algn="just"/>
            <a:r>
              <a:rPr lang="fr-BE" dirty="0"/>
              <a:t>Si, au cours de la période de révision des déductions, l’affectation du bien/service est modifiée, il y a lieu de revoir la déduction initialement opérée.</a:t>
            </a:r>
          </a:p>
          <a:p>
            <a:pPr algn="just"/>
            <a:endParaRPr lang="fr-BE" dirty="0"/>
          </a:p>
          <a:p>
            <a:pPr algn="just"/>
            <a:r>
              <a:rPr lang="fr-BE" dirty="0"/>
              <a:t>Il convient de distinguer entre : </a:t>
            </a:r>
          </a:p>
          <a:p>
            <a:pPr lvl="1" algn="just"/>
            <a:r>
              <a:rPr lang="fr-BE" dirty="0"/>
              <a:t>La taxe grevant des biens/services d’investissement:</a:t>
            </a:r>
          </a:p>
          <a:p>
            <a:pPr lvl="2" algn="just"/>
            <a:r>
              <a:rPr lang="fr-BE" dirty="0"/>
              <a:t>Biens d’investissement ordinaires: 5 ans</a:t>
            </a:r>
          </a:p>
          <a:p>
            <a:pPr lvl="2" algn="just"/>
            <a:r>
              <a:rPr lang="fr-BE" dirty="0"/>
              <a:t>Biens d’investissement immeubles et les droit réels portant sur ces immeubles : 15 ans</a:t>
            </a:r>
          </a:p>
          <a:p>
            <a:pPr lvl="1" algn="just"/>
            <a:r>
              <a:rPr lang="fr-BE" dirty="0"/>
              <a:t>La taxe autre que grevant des biens/services d’investissement</a:t>
            </a:r>
            <a:r>
              <a:rPr lang="fr-BE" dirty="0" smtClean="0"/>
              <a:t>.</a:t>
            </a:r>
          </a:p>
          <a:p>
            <a:pPr lvl="1" algn="just"/>
            <a:endParaRPr lang="fr-BE" dirty="0"/>
          </a:p>
          <a:p>
            <a:pPr algn="just"/>
            <a:r>
              <a:rPr lang="fr-BE" dirty="0"/>
              <a:t>La révision se calcule à concurrence d’1/5 ou de 1/15 pour chaque année de modification de la taxe originelle portée en déduction.</a:t>
            </a:r>
          </a:p>
          <a:p>
            <a:pPr lvl="1" algn="just"/>
            <a:endParaRPr lang="fr-BE" dirty="0"/>
          </a:p>
          <a:p>
            <a:pPr algn="just"/>
            <a:endParaRPr lang="fr-BE" dirty="0"/>
          </a:p>
          <a:p>
            <a:pPr lvl="1" algn="just"/>
            <a:endParaRPr lang="fr-BE" dirty="0"/>
          </a:p>
          <a:p>
            <a:pPr lvl="1" algn="just"/>
            <a:endParaRPr lang="fr-BE" dirty="0"/>
          </a:p>
          <a:p>
            <a:pPr lvl="1" algn="just"/>
            <a:endParaRPr lang="fr-BE" dirty="0" smtClean="0"/>
          </a:p>
          <a:p>
            <a:pPr lvl="2" algn="just"/>
            <a:endParaRPr lang="fr-BE" dirty="0"/>
          </a:p>
          <a:p>
            <a:pPr lvl="1" algn="just"/>
            <a:endParaRPr lang="fr-BE" dirty="0"/>
          </a:p>
          <a:p>
            <a:pPr lvl="1"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77</a:t>
            </a:fld>
            <a:endParaRPr lang="fr-BE"/>
          </a:p>
        </p:txBody>
      </p:sp>
    </p:spTree>
    <p:extLst>
      <p:ext uri="{BB962C8B-B14F-4D97-AF65-F5344CB8AC3E}">
        <p14:creationId xmlns:p14="http://schemas.microsoft.com/office/powerpoint/2010/main" val="303482430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716723"/>
            <a:ext cx="9144000" cy="2387600"/>
          </a:xfrm>
        </p:spPr>
        <p:txBody>
          <a:bodyPr/>
          <a:lstStyle/>
          <a:p>
            <a:r>
              <a:rPr lang="fr-BE" cap="small" dirty="0">
                <a:solidFill>
                  <a:srgbClr val="D64020"/>
                </a:solidFill>
              </a:rPr>
              <a:t>11. </a:t>
            </a:r>
            <a:r>
              <a:rPr lang="fr-BE" b="1" cap="small" dirty="0">
                <a:solidFill>
                  <a:srgbClr val="D64020"/>
                </a:solidFill>
              </a:rPr>
              <a:t>La récupération de la TVA historique</a:t>
            </a: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78</a:t>
            </a:fld>
            <a:endParaRPr lang="fr-BE"/>
          </a:p>
        </p:txBody>
      </p:sp>
    </p:spTree>
    <p:extLst>
      <p:ext uri="{BB962C8B-B14F-4D97-AF65-F5344CB8AC3E}">
        <p14:creationId xmlns:p14="http://schemas.microsoft.com/office/powerpoint/2010/main" val="386995079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11.1. La récupération de la TVA historique (points 86 à 106 de la circulaire)</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lnSpcReduction="10000"/>
          </a:bodyPr>
          <a:lstStyle/>
          <a:p>
            <a:pPr algn="just"/>
            <a:r>
              <a:rPr lang="fr-FR" dirty="0" smtClean="0"/>
              <a:t>Le passage du statut d’assujetti exempté au statut d’assujetti soumis permet à l’avocat de récupérer (une partie de) la TVA initialement payée aux fournisseurs, mais qui n’a pas été récupérée, bien qu’elle ait été déduite en contributions directes.</a:t>
            </a:r>
          </a:p>
          <a:p>
            <a:pPr algn="just"/>
            <a:r>
              <a:rPr lang="fr-FR" dirty="0" smtClean="0"/>
              <a:t>On peut déduire les cinquièmes/quinzièmes restants à courir.</a:t>
            </a:r>
          </a:p>
          <a:p>
            <a:pPr algn="just"/>
            <a:r>
              <a:rPr lang="fr-FR" dirty="0" smtClean="0"/>
              <a:t>Il s’agit d’une révision en faveur de l’avocat assujetti, identique à celle prévue à l’époque pour les notaires et les huissiers.</a:t>
            </a:r>
          </a:p>
          <a:p>
            <a:pPr marL="457200" lvl="1" indent="0" algn="just">
              <a:buNone/>
            </a:pPr>
            <a:r>
              <a:rPr lang="fr-FR" sz="1500" dirty="0" smtClean="0"/>
              <a:t>« </a:t>
            </a:r>
            <a:r>
              <a:rPr lang="fr-FR" sz="1500" i="1" dirty="0" smtClean="0"/>
              <a:t>Lorsqu’un assujetti qui effectue des livraisons de biens ou des prestations de services exemptées en vertu de l’article 44 du Code, n’ouvrant pas droit à déduction devient, pour les mêmes opérations, un assujetti qui réalise des opérations ouvrant droit à déduction, il peut exercer son droit à déduction par voie de régularisation pour:</a:t>
            </a:r>
          </a:p>
          <a:p>
            <a:pPr marL="914400" lvl="2" indent="0" algn="just">
              <a:buNone/>
            </a:pPr>
            <a:r>
              <a:rPr lang="fr-FR" sz="1500" i="1" dirty="0" smtClean="0"/>
              <a:t>Les biens et services autres que les biens d’investissement, non encore utilisés au moment du changement de régime d’imposition ;</a:t>
            </a:r>
          </a:p>
          <a:p>
            <a:pPr marL="914400" lvl="2" indent="0" algn="just">
              <a:buNone/>
            </a:pPr>
            <a:r>
              <a:rPr lang="fr-FR" sz="1500" i="1" dirty="0" smtClean="0"/>
              <a:t>Les biens d’investissement qui subsistent lors de ce changement, pour autant que ces biens soient encore utilisables et que la période fixée par l’article 48 §2 du Code ne soit pas expirée</a:t>
            </a:r>
            <a:r>
              <a:rPr lang="fr-FR" sz="1500" dirty="0" smtClean="0"/>
              <a:t> » (article 21bis de l’AR. N°3 du 10/12/1969).</a:t>
            </a:r>
            <a:endParaRPr lang="fr-FR" sz="1500" dirty="0"/>
          </a:p>
          <a:p>
            <a:pPr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79</a:t>
            </a:fld>
            <a:endParaRPr lang="fr-BE"/>
          </a:p>
        </p:txBody>
      </p:sp>
    </p:spTree>
    <p:extLst>
      <p:ext uri="{BB962C8B-B14F-4D97-AF65-F5344CB8AC3E}">
        <p14:creationId xmlns:p14="http://schemas.microsoft.com/office/powerpoint/2010/main" val="148561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1.4. L’avocat va devoir apprendre à tenir compte de la TVA – exemple n°2  </a:t>
            </a:r>
            <a:endParaRPr lang="fr-BE" sz="4000" cap="small" dirty="0">
              <a:solidFill>
                <a:srgbClr val="D74021"/>
              </a:solidFill>
            </a:endParaRPr>
          </a:p>
        </p:txBody>
      </p:sp>
      <p:sp>
        <p:nvSpPr>
          <p:cNvPr id="3" name="Espace réservé du contenu 2"/>
          <p:cNvSpPr>
            <a:spLocks noGrp="1"/>
          </p:cNvSpPr>
          <p:nvPr>
            <p:ph idx="4294967295"/>
          </p:nvPr>
        </p:nvSpPr>
        <p:spPr>
          <a:xfrm>
            <a:off x="838200" y="1825625"/>
            <a:ext cx="10515600" cy="4351338"/>
          </a:xfrm>
        </p:spPr>
        <p:txBody>
          <a:bodyPr>
            <a:normAutofit fontScale="85000" lnSpcReduction="20000"/>
          </a:bodyPr>
          <a:lstStyle/>
          <a:p>
            <a:r>
              <a:rPr lang="fr-BE" dirty="0" smtClean="0"/>
              <a:t>Imaginons qu’un avocat en personne physique ait besoin de 3.000 euros bruts mensuels pour vivre. Jusqu’à la fin 2013, son calcul est le suivant:</a:t>
            </a:r>
            <a:endParaRPr lang="fr-BE" dirty="0"/>
          </a:p>
          <a:p>
            <a:pPr marL="0" indent="0">
              <a:buNone/>
            </a:pPr>
            <a:r>
              <a:rPr lang="fr-BE" dirty="0" smtClean="0"/>
              <a:t>Budget mensuel d’un avocat en 2013 :</a:t>
            </a:r>
            <a:endParaRPr lang="fr-BE" dirty="0"/>
          </a:p>
          <a:p>
            <a:r>
              <a:rPr lang="fr-BE" dirty="0" smtClean="0"/>
              <a:t>	Rémunération de l’avocat : 		            3.000 €</a:t>
            </a:r>
          </a:p>
          <a:p>
            <a:r>
              <a:rPr lang="fr-BE" dirty="0"/>
              <a:t> </a:t>
            </a:r>
            <a:r>
              <a:rPr lang="fr-BE" dirty="0" smtClean="0"/>
              <a:t>	Frais de personnel (secrétariat) :		1.000 €</a:t>
            </a:r>
          </a:p>
          <a:p>
            <a:r>
              <a:rPr lang="fr-BE" dirty="0"/>
              <a:t> 	</a:t>
            </a:r>
            <a:r>
              <a:rPr lang="fr-BE" dirty="0" smtClean="0"/>
              <a:t>Coût d’un collaborateur à temps partiel:           500 €</a:t>
            </a:r>
          </a:p>
          <a:p>
            <a:r>
              <a:rPr lang="fr-BE" dirty="0" smtClean="0"/>
              <a:t>         Loyer						   500 €</a:t>
            </a:r>
            <a:endParaRPr lang="fr-BE" dirty="0"/>
          </a:p>
          <a:p>
            <a:r>
              <a:rPr lang="fr-BE" dirty="0" smtClean="0"/>
              <a:t>         Frais généraux </a:t>
            </a:r>
            <a:r>
              <a:rPr lang="fr-BE" b="1" dirty="0" smtClean="0"/>
              <a:t>TVAC</a:t>
            </a:r>
            <a:r>
              <a:rPr lang="fr-BE" dirty="0" smtClean="0"/>
              <a:t> :	</a:t>
            </a:r>
            <a:r>
              <a:rPr lang="fr-BE" dirty="0"/>
              <a:t> </a:t>
            </a:r>
            <a:r>
              <a:rPr lang="fr-BE" dirty="0" smtClean="0"/>
              <a:t>  	                          </a:t>
            </a:r>
            <a:r>
              <a:rPr lang="fr-BE" u="sng" dirty="0" smtClean="0"/>
              <a:t>1.500 €</a:t>
            </a:r>
          </a:p>
          <a:p>
            <a:pPr marL="0" indent="0">
              <a:buNone/>
            </a:pPr>
            <a:r>
              <a:rPr lang="fr-BE" dirty="0" smtClean="0"/>
              <a:t>	TOTAL :					</a:t>
            </a:r>
            <a:r>
              <a:rPr lang="fr-BE" b="1" dirty="0" smtClean="0"/>
              <a:t>6.500 €</a:t>
            </a:r>
          </a:p>
          <a:p>
            <a:pPr marL="0" indent="0">
              <a:buNone/>
            </a:pPr>
            <a:endParaRPr lang="fr-BE" dirty="0" smtClean="0"/>
          </a:p>
          <a:p>
            <a:pPr marL="0" indent="0">
              <a:buNone/>
            </a:pPr>
            <a:r>
              <a:rPr lang="fr-BE" dirty="0" smtClean="0"/>
              <a:t>L’avocat doit donc facturer 6.500 € par mois à ses clients.</a:t>
            </a:r>
          </a:p>
          <a:p>
            <a:pPr marL="0" indent="0">
              <a:buNone/>
            </a:pPr>
            <a:endParaRPr lang="fr-BE" dirty="0" smtClean="0"/>
          </a:p>
          <a:p>
            <a:pPr marL="0" indent="0">
              <a:buNone/>
            </a:pP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a:t>
            </a:fld>
            <a:endParaRPr lang="fr-BE"/>
          </a:p>
        </p:txBody>
      </p:sp>
    </p:spTree>
    <p:extLst>
      <p:ext uri="{BB962C8B-B14F-4D97-AF65-F5344CB8AC3E}">
        <p14:creationId xmlns:p14="http://schemas.microsoft.com/office/powerpoint/2010/main" val="42253595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11.2. La TVA historique</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FR" dirty="0" smtClean="0"/>
              <a:t>Possibilité de déduire la TVA payée antérieurement à 2014.</a:t>
            </a:r>
          </a:p>
          <a:p>
            <a:pPr algn="just"/>
            <a:r>
              <a:rPr lang="fr-FR" dirty="0" smtClean="0"/>
              <a:t>Sur quels biens ou services ? </a:t>
            </a:r>
          </a:p>
          <a:p>
            <a:pPr marL="914400" lvl="1" indent="-457200" algn="just">
              <a:buFont typeface="+mj-lt"/>
              <a:buAutoNum type="arabicPeriod"/>
            </a:pPr>
            <a:r>
              <a:rPr lang="fr-FR" dirty="0" smtClean="0"/>
              <a:t>Les biens et services (autres que bien d’investissement) </a:t>
            </a:r>
          </a:p>
          <a:p>
            <a:pPr lvl="2" algn="just"/>
            <a:r>
              <a:rPr lang="fr-FR" dirty="0"/>
              <a:t>N</a:t>
            </a:r>
            <a:r>
              <a:rPr lang="fr-FR" dirty="0" smtClean="0"/>
              <a:t>on encore utilisés ou consommés au 01/01/2014 (quid de la bibliothèque?)</a:t>
            </a:r>
          </a:p>
          <a:p>
            <a:pPr lvl="2" algn="just"/>
            <a:r>
              <a:rPr lang="fr-FR" dirty="0" smtClean="0"/>
              <a:t>Clairement et directement attribuables à l’activité d’avocat.</a:t>
            </a:r>
          </a:p>
          <a:p>
            <a:pPr marL="1371600" lvl="2" indent="-457200" algn="just">
              <a:buFont typeface="+mj-lt"/>
              <a:buAutoNum type="arabicPeriod"/>
            </a:pPr>
            <a:endParaRPr lang="fr-FR" dirty="0" smtClean="0"/>
          </a:p>
          <a:p>
            <a:pPr marL="914400" lvl="1" indent="-457200" algn="just">
              <a:buFont typeface="+mj-lt"/>
              <a:buAutoNum type="arabicPeriod"/>
            </a:pPr>
            <a:r>
              <a:rPr lang="fr-FR" dirty="0" smtClean="0"/>
              <a:t>Les biens ou services d’investissement qui subsistent au 01/01/2014 pour autant que:</a:t>
            </a:r>
          </a:p>
          <a:p>
            <a:pPr lvl="2" algn="just"/>
            <a:r>
              <a:rPr lang="fr-FR" dirty="0" smtClean="0"/>
              <a:t>Le bien ou le service soit toujours utilisable</a:t>
            </a:r>
          </a:p>
          <a:p>
            <a:pPr lvl="2" algn="just"/>
            <a:r>
              <a:rPr lang="fr-FR" dirty="0" smtClean="0"/>
              <a:t>L’acquisition du bien ou du service date de maximum 5 ans (si cela concerne un bien meuble) ou 15 ans (si cela concerne un bien immeuble).</a:t>
            </a:r>
          </a:p>
          <a:p>
            <a:pPr marL="914400" lvl="2" indent="0" algn="just">
              <a:buNone/>
            </a:pPr>
            <a:endParaRPr lang="fr-FR"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80</a:t>
            </a:fld>
            <a:endParaRPr lang="fr-BE"/>
          </a:p>
        </p:txBody>
      </p:sp>
    </p:spTree>
    <p:extLst>
      <p:ext uri="{BB962C8B-B14F-4D97-AF65-F5344CB8AC3E}">
        <p14:creationId xmlns:p14="http://schemas.microsoft.com/office/powerpoint/2010/main" val="19772115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11.3. La TVA historique - Exemples</a:t>
            </a:r>
            <a:endParaRPr lang="fr-BE"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92500" lnSpcReduction="20000"/>
          </a:bodyPr>
          <a:lstStyle/>
          <a:p>
            <a:pPr algn="just"/>
            <a:r>
              <a:rPr lang="fr-FR" dirty="0" smtClean="0"/>
              <a:t>Peuvent, par exemple, faire l’objet d’une TVA Historique :</a:t>
            </a:r>
          </a:p>
          <a:p>
            <a:pPr lvl="1" algn="just"/>
            <a:r>
              <a:rPr lang="fr-FR" dirty="0" smtClean="0"/>
              <a:t>L’achat d’une voiture  après le 1.1.2010 : il reste au 1/1/2014 un an de durée utile…</a:t>
            </a:r>
          </a:p>
          <a:p>
            <a:pPr lvl="1" algn="just"/>
            <a:r>
              <a:rPr lang="fr-FR" dirty="0" smtClean="0"/>
              <a:t>Des travaux de transformation de l’immeuble depuis moins de 15 ans (particularité quant à la mise en service du bâtiment – voir point 99 de la circulaire) ;</a:t>
            </a:r>
          </a:p>
          <a:p>
            <a:pPr lvl="1" algn="just"/>
            <a:r>
              <a:rPr lang="fr-FR" dirty="0" smtClean="0"/>
              <a:t>L’achat d’un ordinateur depuis moins de 5 ans.</a:t>
            </a:r>
            <a:endParaRPr lang="fr-FR" dirty="0"/>
          </a:p>
          <a:p>
            <a:pPr algn="just"/>
            <a:r>
              <a:rPr lang="fr-FR" dirty="0" smtClean="0"/>
              <a:t>Ne peuvent donc, par exemple, pas faire l’objet d’une TVA historique :</a:t>
            </a:r>
          </a:p>
          <a:p>
            <a:pPr lvl="1" algn="just"/>
            <a:r>
              <a:rPr lang="fr-FR" dirty="0" smtClean="0"/>
              <a:t>Les frais généraux (téléphone, énergie, eau…).</a:t>
            </a:r>
          </a:p>
          <a:p>
            <a:pPr lvl="0" algn="just"/>
            <a:r>
              <a:rPr lang="fr-FR" dirty="0" smtClean="0">
                <a:solidFill>
                  <a:prstClr val="black"/>
                </a:solidFill>
              </a:rPr>
              <a:t>Formalités </a:t>
            </a:r>
            <a:r>
              <a:rPr lang="fr-FR" dirty="0">
                <a:solidFill>
                  <a:prstClr val="black"/>
                </a:solidFill>
              </a:rPr>
              <a:t>:</a:t>
            </a:r>
          </a:p>
          <a:p>
            <a:pPr lvl="1" algn="just"/>
            <a:r>
              <a:rPr lang="fr-FR" dirty="0">
                <a:solidFill>
                  <a:prstClr val="black"/>
                </a:solidFill>
              </a:rPr>
              <a:t>La déduction historique se fait par la procédure de </a:t>
            </a:r>
            <a:r>
              <a:rPr lang="fr-FR" dirty="0" smtClean="0">
                <a:solidFill>
                  <a:prstClr val="black"/>
                </a:solidFill>
              </a:rPr>
              <a:t>régularisation, avec un étalement dans le temps (point 105 de la circulaire).</a:t>
            </a:r>
            <a:endParaRPr lang="fr-FR" dirty="0">
              <a:solidFill>
                <a:prstClr val="black"/>
              </a:solidFill>
            </a:endParaRPr>
          </a:p>
          <a:p>
            <a:pPr lvl="1" algn="just"/>
            <a:r>
              <a:rPr lang="fr-FR" dirty="0">
                <a:solidFill>
                  <a:prstClr val="black"/>
                </a:solidFill>
              </a:rPr>
              <a:t>Il faut fournir </a:t>
            </a:r>
            <a:r>
              <a:rPr lang="fr-FR" dirty="0" smtClean="0">
                <a:solidFill>
                  <a:prstClr val="black"/>
                </a:solidFill>
              </a:rPr>
              <a:t>au Contrôle TVA local un </a:t>
            </a:r>
            <a:r>
              <a:rPr lang="fr-FR" b="1" dirty="0">
                <a:solidFill>
                  <a:prstClr val="black"/>
                </a:solidFill>
              </a:rPr>
              <a:t>inventaire des biens et des services sur lesquels on postule une TVA </a:t>
            </a:r>
            <a:r>
              <a:rPr lang="fr-FR" b="1" dirty="0" smtClean="0">
                <a:solidFill>
                  <a:prstClr val="black"/>
                </a:solidFill>
              </a:rPr>
              <a:t>historique, dans un certain délai (au plus tard le 30/6/2014).</a:t>
            </a:r>
            <a:endParaRPr lang="fr-FR" b="1" dirty="0">
              <a:solidFill>
                <a:prstClr val="black"/>
              </a:solidFill>
            </a:endParaRPr>
          </a:p>
          <a:p>
            <a:pPr lvl="2"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81</a:t>
            </a:fld>
            <a:endParaRPr lang="fr-BE"/>
          </a:p>
        </p:txBody>
      </p:sp>
    </p:spTree>
    <p:extLst>
      <p:ext uri="{BB962C8B-B14F-4D97-AF65-F5344CB8AC3E}">
        <p14:creationId xmlns:p14="http://schemas.microsoft.com/office/powerpoint/2010/main" val="31672712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8290" y="1613853"/>
            <a:ext cx="9144000" cy="2387600"/>
          </a:xfrm>
        </p:spPr>
        <p:txBody>
          <a:bodyPr>
            <a:normAutofit/>
          </a:bodyPr>
          <a:lstStyle/>
          <a:p>
            <a:r>
              <a:rPr lang="fr-BE" b="1" cap="small" dirty="0">
                <a:solidFill>
                  <a:srgbClr val="D64020"/>
                </a:solidFill>
              </a:rPr>
              <a:t>12. Les régimes </a:t>
            </a:r>
            <a:r>
              <a:rPr lang="fr-BE" b="1" cap="small" dirty="0" smtClean="0">
                <a:solidFill>
                  <a:srgbClr val="D64020"/>
                </a:solidFill>
              </a:rPr>
              <a:t>particuliers</a:t>
            </a:r>
            <a:br>
              <a:rPr lang="fr-BE" b="1" cap="small" dirty="0" smtClean="0">
                <a:solidFill>
                  <a:srgbClr val="D64020"/>
                </a:solidFill>
              </a:rPr>
            </a:br>
            <a:r>
              <a:rPr lang="fr-BE" sz="2800" cap="small" dirty="0">
                <a:solidFill>
                  <a:srgbClr val="D64020"/>
                </a:solidFill>
              </a:rPr>
              <a:t>(voir points147 et suivants de la circulaire)</a:t>
            </a:r>
            <a:r>
              <a:rPr lang="fr-BE" sz="2800" b="1" cap="small" dirty="0" smtClean="0">
                <a:solidFill>
                  <a:srgbClr val="D64020"/>
                </a:solidFill>
              </a:rPr>
              <a:t> </a:t>
            </a:r>
            <a:endParaRPr lang="fr-BE" sz="2800"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82</a:t>
            </a:fld>
            <a:endParaRPr lang="fr-BE"/>
          </a:p>
        </p:txBody>
      </p:sp>
    </p:spTree>
    <p:extLst>
      <p:ext uri="{BB962C8B-B14F-4D97-AF65-F5344CB8AC3E}">
        <p14:creationId xmlns:p14="http://schemas.microsoft.com/office/powerpoint/2010/main" val="7002190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64020"/>
                </a:solidFill>
              </a:rPr>
              <a:t>12.1. </a:t>
            </a:r>
            <a:r>
              <a:rPr lang="fr-BE" sz="4000" i="1" cap="small" dirty="0" smtClean="0">
                <a:solidFill>
                  <a:srgbClr val="D64020"/>
                </a:solidFill>
              </a:rPr>
              <a:t>Le self-</a:t>
            </a:r>
            <a:r>
              <a:rPr lang="fr-BE" sz="4000" i="1" cap="small" dirty="0" err="1" smtClean="0">
                <a:solidFill>
                  <a:srgbClr val="D64020"/>
                </a:solidFill>
              </a:rPr>
              <a:t>billing</a:t>
            </a:r>
            <a:endParaRPr lang="fr-BE" sz="4000" i="1"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fontScale="92500" lnSpcReduction="10000"/>
          </a:bodyPr>
          <a:lstStyle/>
          <a:p>
            <a:pPr marL="0" indent="0" algn="just">
              <a:buNone/>
            </a:pPr>
            <a:r>
              <a:rPr lang="fr-FR" dirty="0" smtClean="0"/>
              <a:t>L’administration a mis en place un régime optionnel de TVA taillé sur mesure pour les avocats collaborateurs et les avocats stagiaires qui prestent uniquement des services pour le cabinet pour lequel ils travaillent. </a:t>
            </a:r>
            <a:endParaRPr lang="fr-FR" dirty="0"/>
          </a:p>
          <a:p>
            <a:pPr marL="0" indent="0" algn="just">
              <a:buNone/>
            </a:pPr>
            <a:r>
              <a:rPr lang="fr-FR" dirty="0" smtClean="0"/>
              <a:t>Condition: </a:t>
            </a:r>
          </a:p>
          <a:p>
            <a:pPr lvl="1" algn="just"/>
            <a:r>
              <a:rPr lang="fr-FR" dirty="0" smtClean="0"/>
              <a:t>Ne pas avoir d’autres clients que le cabinet</a:t>
            </a:r>
          </a:p>
          <a:p>
            <a:pPr lvl="1" algn="just"/>
            <a:r>
              <a:rPr lang="fr-FR" dirty="0" smtClean="0"/>
              <a:t>Particularité pour une activité accessoire (plafond de 15.000 euros) – voir point 168 de la circulaire)</a:t>
            </a:r>
          </a:p>
          <a:p>
            <a:pPr lvl="1" algn="just"/>
            <a:r>
              <a:rPr lang="fr-FR" dirty="0" smtClean="0"/>
              <a:t>Être identifié à la TVA</a:t>
            </a:r>
          </a:p>
          <a:p>
            <a:pPr lvl="1" algn="just"/>
            <a:r>
              <a:rPr lang="fr-FR" dirty="0" smtClean="0"/>
              <a:t>Renoncer au droit à déduction</a:t>
            </a:r>
          </a:p>
          <a:p>
            <a:pPr lvl="1" algn="just"/>
            <a:r>
              <a:rPr lang="fr-FR" dirty="0" smtClean="0"/>
              <a:t>Le bureau doit </a:t>
            </a:r>
            <a:r>
              <a:rPr lang="fr-FR" dirty="0" err="1" smtClean="0"/>
              <a:t>autofacturer</a:t>
            </a:r>
            <a:r>
              <a:rPr lang="fr-FR" dirty="0" smtClean="0"/>
              <a:t> les prestations de l’avocat</a:t>
            </a:r>
          </a:p>
          <a:p>
            <a:pPr lvl="2" algn="just"/>
            <a:r>
              <a:rPr lang="fr-FR" dirty="0" smtClean="0"/>
              <a:t>le bureau fait lui-même la facture de l’avocat pour sa collaboration avec la mention « report de paiement de la TVA – Circulaire »</a:t>
            </a:r>
          </a:p>
          <a:p>
            <a:pPr lvl="2" algn="just"/>
            <a:r>
              <a:rPr lang="fr-FR" dirty="0"/>
              <a:t>ces factures ont une numérotation propre à chaque </a:t>
            </a:r>
            <a:r>
              <a:rPr lang="fr-FR" dirty="0" smtClean="0"/>
              <a:t>collaborateur </a:t>
            </a:r>
            <a:r>
              <a:rPr lang="fr-FR" dirty="0"/>
              <a:t>ou </a:t>
            </a:r>
            <a:r>
              <a:rPr lang="fr-FR" dirty="0" smtClean="0"/>
              <a:t>stagiaire</a:t>
            </a:r>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83</a:t>
            </a:fld>
            <a:endParaRPr lang="fr-BE"/>
          </a:p>
        </p:txBody>
      </p:sp>
    </p:spTree>
    <p:extLst>
      <p:ext uri="{BB962C8B-B14F-4D97-AF65-F5344CB8AC3E}">
        <p14:creationId xmlns:p14="http://schemas.microsoft.com/office/powerpoint/2010/main" val="13969830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lstStyle/>
          <a:p>
            <a:r>
              <a:rPr lang="fr-BE" cap="small" dirty="0">
                <a:solidFill>
                  <a:srgbClr val="D64020"/>
                </a:solidFill>
              </a:rPr>
              <a:t>12.1. </a:t>
            </a:r>
            <a:r>
              <a:rPr lang="fr-BE" i="1" cap="small" dirty="0">
                <a:solidFill>
                  <a:srgbClr val="D64020"/>
                </a:solidFill>
              </a:rPr>
              <a:t>Le self-</a:t>
            </a:r>
            <a:r>
              <a:rPr lang="fr-BE" i="1" cap="small" dirty="0" err="1">
                <a:solidFill>
                  <a:srgbClr val="D64020"/>
                </a:solidFill>
              </a:rPr>
              <a:t>billing</a:t>
            </a:r>
            <a:endParaRPr lang="fr-BE" dirty="0"/>
          </a:p>
        </p:txBody>
      </p:sp>
      <p:sp>
        <p:nvSpPr>
          <p:cNvPr id="3" name="Espace réservé du contenu 2"/>
          <p:cNvSpPr>
            <a:spLocks noGrp="1"/>
          </p:cNvSpPr>
          <p:nvPr>
            <p:ph idx="4294967295"/>
          </p:nvPr>
        </p:nvSpPr>
        <p:spPr>
          <a:xfrm>
            <a:off x="838200" y="1825625"/>
            <a:ext cx="10515600" cy="4351338"/>
          </a:xfrm>
        </p:spPr>
        <p:txBody>
          <a:bodyPr>
            <a:normAutofit/>
          </a:bodyPr>
          <a:lstStyle/>
          <a:p>
            <a:pPr algn="just"/>
            <a:r>
              <a:rPr lang="fr-FR" dirty="0" smtClean="0"/>
              <a:t>Effets :</a:t>
            </a:r>
          </a:p>
          <a:p>
            <a:pPr lvl="1" algn="just"/>
            <a:r>
              <a:rPr lang="fr-FR" dirty="0" smtClean="0"/>
              <a:t>Dispense de déclaration mensuelle ou trimestrielle de l’avocat</a:t>
            </a:r>
          </a:p>
          <a:p>
            <a:pPr lvl="1" algn="just"/>
            <a:r>
              <a:rPr lang="fr-FR" dirty="0" smtClean="0"/>
              <a:t>Report du paiement de la TVA dans le chef du bureau d’avocat</a:t>
            </a:r>
          </a:p>
          <a:p>
            <a:pPr lvl="1" algn="just"/>
            <a:r>
              <a:rPr lang="fr-FR" dirty="0" err="1" smtClean="0"/>
              <a:t>Autoliquidation</a:t>
            </a:r>
            <a:r>
              <a:rPr lang="fr-FR" dirty="0" smtClean="0"/>
              <a:t> de la TVA par le bureau</a:t>
            </a:r>
          </a:p>
          <a:p>
            <a:pPr lvl="1" algn="just"/>
            <a:r>
              <a:rPr lang="fr-FR" dirty="0" smtClean="0"/>
              <a:t>Maintien de l’obligation de dresser le listing annuel</a:t>
            </a:r>
          </a:p>
          <a:p>
            <a:pPr algn="just"/>
            <a:r>
              <a:rPr lang="fr-FR" dirty="0" smtClean="0"/>
              <a:t>Passage dans le régime particulier</a:t>
            </a:r>
          </a:p>
          <a:p>
            <a:pPr lvl="1" algn="just"/>
            <a:r>
              <a:rPr lang="fr-FR" dirty="0" smtClean="0"/>
              <a:t>Déclaration au bureau du contrôle pour le 15 décembre pour pouvoir en bénéficier le 1</a:t>
            </a:r>
            <a:r>
              <a:rPr lang="fr-FR" baseline="30000" dirty="0" smtClean="0"/>
              <a:t>er</a:t>
            </a:r>
            <a:r>
              <a:rPr lang="fr-FR" dirty="0" smtClean="0"/>
              <a:t> janvier qui suit.</a:t>
            </a:r>
          </a:p>
          <a:p>
            <a:pPr lvl="1" algn="just"/>
            <a:r>
              <a:rPr lang="fr-FR" dirty="0" smtClean="0"/>
              <a:t>Peut retourner au régime ordinaire au plus tôt le 1</a:t>
            </a:r>
            <a:r>
              <a:rPr lang="fr-FR" baseline="30000" dirty="0" smtClean="0"/>
              <a:t>er</a:t>
            </a:r>
            <a:r>
              <a:rPr lang="fr-FR" dirty="0" smtClean="0"/>
              <a:t> janvier de la deuxième année qui suit.</a:t>
            </a:r>
          </a:p>
          <a:p>
            <a:pPr marL="0" indent="0" algn="just">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84</a:t>
            </a:fld>
            <a:endParaRPr lang="fr-BE"/>
          </a:p>
        </p:txBody>
      </p:sp>
    </p:spTree>
    <p:extLst>
      <p:ext uri="{BB962C8B-B14F-4D97-AF65-F5344CB8AC3E}">
        <p14:creationId xmlns:p14="http://schemas.microsoft.com/office/powerpoint/2010/main" val="372005973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FR" sz="4000" cap="small" dirty="0" smtClean="0">
                <a:solidFill>
                  <a:srgbClr val="D64020"/>
                </a:solidFill>
              </a:rPr>
              <a:t>12.2</a:t>
            </a:r>
            <a:r>
              <a:rPr lang="fr-FR" sz="4000" cap="small" dirty="0">
                <a:solidFill>
                  <a:srgbClr val="D64020"/>
                </a:solidFill>
              </a:rPr>
              <a:t>. </a:t>
            </a:r>
            <a:r>
              <a:rPr lang="fr-FR" sz="4000" cap="small" dirty="0" smtClean="0">
                <a:solidFill>
                  <a:srgbClr val="D64020"/>
                </a:solidFill>
              </a:rPr>
              <a:t>Le régime </a:t>
            </a:r>
            <a:r>
              <a:rPr lang="fr-FR" sz="4000" cap="small" dirty="0">
                <a:solidFill>
                  <a:srgbClr val="D64020"/>
                </a:solidFill>
              </a:rPr>
              <a:t>de franchise pour les petites entreprises</a:t>
            </a:r>
          </a:p>
        </p:txBody>
      </p:sp>
      <p:sp>
        <p:nvSpPr>
          <p:cNvPr id="3" name="Espace réservé du contenu 2"/>
          <p:cNvSpPr>
            <a:spLocks noGrp="1"/>
          </p:cNvSpPr>
          <p:nvPr>
            <p:ph idx="4294967295"/>
          </p:nvPr>
        </p:nvSpPr>
        <p:spPr>
          <a:xfrm>
            <a:off x="838200" y="1825625"/>
            <a:ext cx="10515600" cy="4351338"/>
          </a:xfrm>
        </p:spPr>
        <p:txBody>
          <a:bodyPr>
            <a:normAutofit fontScale="77500" lnSpcReduction="20000"/>
          </a:bodyPr>
          <a:lstStyle/>
          <a:p>
            <a:pPr marL="0" indent="0" algn="just">
              <a:buNone/>
            </a:pPr>
            <a:endParaRPr lang="fr-FR" dirty="0"/>
          </a:p>
          <a:p>
            <a:pPr algn="just"/>
            <a:r>
              <a:rPr lang="fr-FR" dirty="0" smtClean="0"/>
              <a:t>Concerne les petites entreprises dont le chiffre d’affaire ne dépasse pas 5.580,00 €.</a:t>
            </a:r>
          </a:p>
          <a:p>
            <a:pPr lvl="1" algn="just"/>
            <a:r>
              <a:rPr lang="fr-FR" dirty="0" smtClean="0"/>
              <a:t>Annonce du gouvernement : ce chiffre pourrait passer à 15.000 ou 25.000 € (?) prochainement</a:t>
            </a:r>
          </a:p>
          <a:p>
            <a:pPr lvl="1" algn="just"/>
            <a:r>
              <a:rPr lang="fr-FR" dirty="0" smtClean="0"/>
              <a:t>Les prestations exemptées ou hors champ ne sont pas prises en compte pour la limitation (dans les conditions de l’A.R.n19).</a:t>
            </a:r>
          </a:p>
          <a:p>
            <a:pPr algn="just"/>
            <a:r>
              <a:rPr lang="fr-FR" dirty="0" smtClean="0"/>
              <a:t>Facultatif</a:t>
            </a:r>
          </a:p>
          <a:p>
            <a:pPr algn="just"/>
            <a:r>
              <a:rPr lang="fr-FR" dirty="0" smtClean="0"/>
              <a:t>Effets pour l’avocat : </a:t>
            </a:r>
          </a:p>
          <a:p>
            <a:pPr lvl="1" algn="just"/>
            <a:r>
              <a:rPr lang="fr-FR" dirty="0" smtClean="0"/>
              <a:t>Ne facture pas la TVA</a:t>
            </a:r>
          </a:p>
          <a:p>
            <a:pPr lvl="1" algn="just"/>
            <a:r>
              <a:rPr lang="fr-FR" dirty="0" smtClean="0"/>
              <a:t>Ne doit pas faire de déclaration mensuelle ou trimestrielle</a:t>
            </a:r>
          </a:p>
          <a:p>
            <a:pPr lvl="1" algn="just"/>
            <a:r>
              <a:rPr lang="fr-FR" dirty="0" smtClean="0"/>
              <a:t>Ne peut pas déduire</a:t>
            </a:r>
          </a:p>
          <a:p>
            <a:pPr algn="just"/>
            <a:r>
              <a:rPr lang="fr-FR" dirty="0" smtClean="0"/>
              <a:t>Obligation pour l’avocat:</a:t>
            </a:r>
          </a:p>
          <a:p>
            <a:pPr lvl="1" algn="just"/>
            <a:r>
              <a:rPr lang="fr-FR" dirty="0" smtClean="0"/>
              <a:t>S’identifier à la TVA</a:t>
            </a:r>
          </a:p>
          <a:p>
            <a:pPr lvl="1" algn="just"/>
            <a:r>
              <a:rPr lang="fr-FR" dirty="0" smtClean="0"/>
              <a:t>Faire un listing annuel</a:t>
            </a:r>
          </a:p>
          <a:p>
            <a:pPr lvl="1" algn="just"/>
            <a:r>
              <a:rPr lang="fr-FR" dirty="0" smtClean="0"/>
              <a:t>Établir les factures selon les même règles</a:t>
            </a:r>
          </a:p>
          <a:p>
            <a:pPr lvl="1" algn="just"/>
            <a:endParaRPr lang="fr-FR" dirty="0"/>
          </a:p>
          <a:p>
            <a:pPr algn="just"/>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85</a:t>
            </a:fld>
            <a:endParaRPr lang="fr-BE"/>
          </a:p>
        </p:txBody>
      </p:sp>
    </p:spTree>
    <p:extLst>
      <p:ext uri="{BB962C8B-B14F-4D97-AF65-F5344CB8AC3E}">
        <p14:creationId xmlns:p14="http://schemas.microsoft.com/office/powerpoint/2010/main" val="23537951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b="1" cap="small" dirty="0" smtClean="0">
                <a:solidFill>
                  <a:srgbClr val="D64020"/>
                </a:solidFill>
              </a:rPr>
              <a:t>13. Les taux de TVA</a:t>
            </a:r>
            <a:endParaRPr lang="fr-BE" b="1" cap="small" dirty="0">
              <a:solidFill>
                <a:srgbClr val="D64020"/>
              </a:solidFill>
            </a:endParaRP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86</a:t>
            </a:fld>
            <a:endParaRPr lang="fr-BE"/>
          </a:p>
        </p:txBody>
      </p:sp>
    </p:spTree>
    <p:extLst>
      <p:ext uri="{BB962C8B-B14F-4D97-AF65-F5344CB8AC3E}">
        <p14:creationId xmlns:p14="http://schemas.microsoft.com/office/powerpoint/2010/main" val="39257660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cap="small" dirty="0" smtClean="0">
                <a:solidFill>
                  <a:srgbClr val="D64020"/>
                </a:solidFill>
              </a:rPr>
              <a:t>13. Les taux de TVA</a:t>
            </a:r>
            <a:endParaRPr lang="fr-BE" cap="small" dirty="0">
              <a:solidFill>
                <a:srgbClr val="D64020"/>
              </a:solidFill>
            </a:endParaRPr>
          </a:p>
        </p:txBody>
      </p:sp>
      <p:sp>
        <p:nvSpPr>
          <p:cNvPr id="5" name="Espace réservé du numéro de diapositive 4"/>
          <p:cNvSpPr>
            <a:spLocks noGrp="1"/>
          </p:cNvSpPr>
          <p:nvPr>
            <p:ph type="sldNum" sz="quarter" idx="12"/>
          </p:nvPr>
        </p:nvSpPr>
        <p:spPr/>
        <p:txBody>
          <a:bodyPr/>
          <a:lstStyle/>
          <a:p>
            <a:fld id="{E33BA543-C8B3-4C91-8A3D-FB821E3AC790}" type="slidenum">
              <a:rPr lang="fr-BE" smtClean="0"/>
              <a:pPr/>
              <a:t>87</a:t>
            </a:fld>
            <a:endParaRPr lang="fr-BE"/>
          </a:p>
        </p:txBody>
      </p:sp>
      <p:sp>
        <p:nvSpPr>
          <p:cNvPr id="7" name="Espace réservé du contenu 6"/>
          <p:cNvSpPr>
            <a:spLocks noGrp="1"/>
          </p:cNvSpPr>
          <p:nvPr>
            <p:ph sz="half" idx="1"/>
          </p:nvPr>
        </p:nvSpPr>
        <p:spPr>
          <a:xfrm>
            <a:off x="838199" y="1825625"/>
            <a:ext cx="9931401" cy="3017308"/>
          </a:xfrm>
        </p:spPr>
        <p:txBody>
          <a:bodyPr/>
          <a:lstStyle/>
          <a:p>
            <a:r>
              <a:rPr lang="fr-BE" dirty="0" smtClean="0"/>
              <a:t>Taux de base: 21% pour toutes les prestations d’avocats; sauf, </a:t>
            </a:r>
          </a:p>
          <a:p>
            <a:r>
              <a:rPr lang="fr-BE" dirty="0" smtClean="0"/>
              <a:t>Taux pour les prestations « d’aide juridique de 2</a:t>
            </a:r>
            <a:r>
              <a:rPr lang="fr-BE" baseline="30000" dirty="0" smtClean="0"/>
              <a:t>ème</a:t>
            </a:r>
            <a:r>
              <a:rPr lang="fr-BE" dirty="0" smtClean="0"/>
              <a:t> ligne »: 0%</a:t>
            </a:r>
          </a:p>
          <a:p>
            <a:pPr lvl="1"/>
            <a:r>
              <a:rPr lang="fr-BE" dirty="0" smtClean="0"/>
              <a:t>Confirmé au n°28 de la circulaire : décision C. des Ministres</a:t>
            </a:r>
          </a:p>
          <a:p>
            <a:pPr lvl="1"/>
            <a:r>
              <a:rPr lang="fr-BE" dirty="0" smtClean="0"/>
              <a:t>Permet au SPF Justice de ne pas payer la TVA sur les indemnités BAJJ</a:t>
            </a:r>
          </a:p>
          <a:p>
            <a:pPr lvl="1"/>
            <a:r>
              <a:rPr lang="fr-BE" dirty="0" smtClean="0"/>
              <a:t>Permet aux avocats </a:t>
            </a:r>
            <a:r>
              <a:rPr lang="fr-BE" dirty="0" err="1" smtClean="0"/>
              <a:t>BAJistes</a:t>
            </a:r>
            <a:r>
              <a:rPr lang="fr-BE" dirty="0" smtClean="0"/>
              <a:t> de déduire entièrement la TVA</a:t>
            </a:r>
          </a:p>
          <a:p>
            <a:pPr lvl="1"/>
            <a:r>
              <a:rPr lang="fr-BE" dirty="0" smtClean="0"/>
              <a:t>Contraire aux dispositions européennes TVA ? … </a:t>
            </a:r>
            <a:endParaRPr lang="fr-BE" dirty="0"/>
          </a:p>
        </p:txBody>
      </p:sp>
    </p:spTree>
    <p:extLst>
      <p:ext uri="{BB962C8B-B14F-4D97-AF65-F5344CB8AC3E}">
        <p14:creationId xmlns:p14="http://schemas.microsoft.com/office/powerpoint/2010/main" val="204271689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12570" y="1939449"/>
            <a:ext cx="9144000" cy="2387600"/>
          </a:xfrm>
        </p:spPr>
        <p:txBody>
          <a:bodyPr>
            <a:normAutofit fontScale="90000"/>
          </a:bodyPr>
          <a:lstStyle/>
          <a:p>
            <a:r>
              <a:rPr lang="fr-BE" b="1" cap="small" dirty="0" smtClean="0">
                <a:solidFill>
                  <a:srgbClr val="D64020"/>
                </a:solidFill>
              </a:rPr>
              <a:t>14. Contrôle</a:t>
            </a:r>
            <a:r>
              <a:rPr lang="fr-BE" b="1" cap="small" dirty="0">
                <a:solidFill>
                  <a:srgbClr val="D64020"/>
                </a:solidFill>
              </a:rPr>
              <a:t>, sanctions </a:t>
            </a:r>
            <a:r>
              <a:rPr lang="fr-BE" b="1" i="1" cap="small" dirty="0">
                <a:solidFill>
                  <a:srgbClr val="D64020"/>
                </a:solidFill>
              </a:rPr>
              <a:t>versus</a:t>
            </a:r>
            <a:r>
              <a:rPr lang="fr-BE" b="1" cap="small" dirty="0">
                <a:solidFill>
                  <a:srgbClr val="D64020"/>
                </a:solidFill>
              </a:rPr>
              <a:t> le secret professionnel de l’avocat</a:t>
            </a:r>
          </a:p>
        </p:txBody>
      </p:sp>
      <p:sp>
        <p:nvSpPr>
          <p:cNvPr id="4" name="Espace réservé du numéro de diapositive 3"/>
          <p:cNvSpPr>
            <a:spLocks noGrp="1"/>
          </p:cNvSpPr>
          <p:nvPr>
            <p:ph type="sldNum" sz="quarter" idx="12"/>
          </p:nvPr>
        </p:nvSpPr>
        <p:spPr/>
        <p:txBody>
          <a:bodyPr/>
          <a:lstStyle/>
          <a:p>
            <a:fld id="{EF44D228-E327-4F7B-AA4B-4CF9E0CE4449}" type="slidenum">
              <a:rPr lang="fr-BE" smtClean="0"/>
              <a:pPr/>
              <a:t>88</a:t>
            </a:fld>
            <a:endParaRPr lang="fr-BE"/>
          </a:p>
        </p:txBody>
      </p:sp>
    </p:spTree>
    <p:extLst>
      <p:ext uri="{BB962C8B-B14F-4D97-AF65-F5344CB8AC3E}">
        <p14:creationId xmlns:p14="http://schemas.microsoft.com/office/powerpoint/2010/main" val="79410687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a:solidFill>
                  <a:srgbClr val="D64020"/>
                </a:solidFill>
              </a:rPr>
              <a:t>14. Contrôle, sanctions </a:t>
            </a:r>
            <a:r>
              <a:rPr lang="fr-BE" sz="4000" i="1" cap="small" dirty="0">
                <a:solidFill>
                  <a:srgbClr val="D64020"/>
                </a:solidFill>
              </a:rPr>
              <a:t>versus </a:t>
            </a:r>
            <a:r>
              <a:rPr lang="fr-BE" sz="4000" cap="small" dirty="0">
                <a:solidFill>
                  <a:srgbClr val="D64020"/>
                </a:solidFill>
              </a:rPr>
              <a:t>le secret professionnel de l’avocat</a:t>
            </a:r>
            <a:endParaRPr lang="fr-FR" sz="4000" cap="small" dirty="0">
              <a:solidFill>
                <a:srgbClr val="D64020"/>
              </a:solidFill>
            </a:endParaRPr>
          </a:p>
        </p:txBody>
      </p:sp>
      <p:sp>
        <p:nvSpPr>
          <p:cNvPr id="3" name="Espace réservé du contenu 2"/>
          <p:cNvSpPr>
            <a:spLocks noGrp="1"/>
          </p:cNvSpPr>
          <p:nvPr>
            <p:ph idx="4294967295"/>
          </p:nvPr>
        </p:nvSpPr>
        <p:spPr>
          <a:xfrm>
            <a:off x="838200" y="1825625"/>
            <a:ext cx="10515600" cy="4351338"/>
          </a:xfrm>
        </p:spPr>
        <p:txBody>
          <a:bodyPr>
            <a:normAutofit/>
          </a:bodyPr>
          <a:lstStyle/>
          <a:p>
            <a:pPr marL="0" indent="0" algn="just">
              <a:buNone/>
            </a:pPr>
            <a:endParaRPr lang="fr-FR" dirty="0"/>
          </a:p>
          <a:p>
            <a:pPr marL="0" indent="0" algn="just">
              <a:buNone/>
            </a:pPr>
            <a:r>
              <a:rPr lang="nl-BE" dirty="0" err="1" smtClean="0"/>
              <a:t>Renvoi</a:t>
            </a:r>
            <a:r>
              <a:rPr lang="nl-BE" dirty="0" smtClean="0"/>
              <a:t> à la  FAQ 9- </a:t>
            </a:r>
            <a:r>
              <a:rPr lang="nl-BE" dirty="0" err="1" smtClean="0"/>
              <a:t>Mesures</a:t>
            </a:r>
            <a:r>
              <a:rPr lang="nl-BE" dirty="0" smtClean="0"/>
              <a:t> de </a:t>
            </a:r>
            <a:r>
              <a:rPr lang="nl-BE" dirty="0" err="1" smtClean="0"/>
              <a:t>contrôles</a:t>
            </a:r>
            <a:endParaRPr lang="nl-BE" dirty="0" smtClean="0"/>
          </a:p>
          <a:p>
            <a:pPr algn="just">
              <a:buFontTx/>
              <a:buChar char="-"/>
            </a:pPr>
            <a:r>
              <a:rPr lang="nl-BE" dirty="0" smtClean="0"/>
              <a:t>Les mentions sur les factures (description de services, méthode de calcul des honoraires?) </a:t>
            </a:r>
            <a:r>
              <a:rPr lang="nl-BE" dirty="0" smtClean="0">
                <a:sym typeface="Wingdings" pitchFamily="2" charset="2"/>
              </a:rPr>
              <a:t></a:t>
            </a:r>
            <a:r>
              <a:rPr lang="nl-BE" dirty="0" smtClean="0"/>
              <a:t> les </a:t>
            </a:r>
            <a:r>
              <a:rPr lang="nl-BE" dirty="0" err="1" smtClean="0"/>
              <a:t>mentions</a:t>
            </a:r>
            <a:r>
              <a:rPr lang="nl-BE" dirty="0" smtClean="0"/>
              <a:t> “</a:t>
            </a:r>
            <a:r>
              <a:rPr lang="nl-BE" b="1" u="sng" dirty="0" smtClean="0">
                <a:solidFill>
                  <a:srgbClr val="C00000"/>
                </a:solidFill>
              </a:rPr>
              <a:t>Prestations </a:t>
            </a:r>
            <a:r>
              <a:rPr lang="nl-BE" b="1" u="sng" dirty="0" err="1" smtClean="0">
                <a:solidFill>
                  <a:srgbClr val="C00000"/>
                </a:solidFill>
              </a:rPr>
              <a:t>d’avocat</a:t>
            </a:r>
            <a:r>
              <a:rPr lang="nl-BE" b="1" u="sng" dirty="0" smtClean="0">
                <a:solidFill>
                  <a:srgbClr val="C00000"/>
                </a:solidFill>
              </a:rPr>
              <a:t> à des </a:t>
            </a:r>
            <a:r>
              <a:rPr lang="nl-BE" b="1" u="sng" dirty="0" err="1" smtClean="0">
                <a:solidFill>
                  <a:srgbClr val="C00000"/>
                </a:solidFill>
              </a:rPr>
              <a:t>fins</a:t>
            </a:r>
            <a:r>
              <a:rPr lang="nl-BE" b="1" u="sng" dirty="0" smtClean="0">
                <a:solidFill>
                  <a:srgbClr val="C00000"/>
                </a:solidFill>
              </a:rPr>
              <a:t> </a:t>
            </a:r>
            <a:r>
              <a:rPr lang="nl-BE" b="1" u="sng" dirty="0" err="1" smtClean="0">
                <a:solidFill>
                  <a:srgbClr val="C00000"/>
                </a:solidFill>
              </a:rPr>
              <a:t>professionnelles</a:t>
            </a:r>
            <a:r>
              <a:rPr lang="nl-BE" b="1" u="sng" dirty="0" smtClean="0">
                <a:solidFill>
                  <a:srgbClr val="C00000"/>
                </a:solidFill>
              </a:rPr>
              <a:t>” </a:t>
            </a:r>
            <a:r>
              <a:rPr lang="nl-BE" b="1" u="sng" dirty="0" err="1" smtClean="0">
                <a:solidFill>
                  <a:srgbClr val="C00000"/>
                </a:solidFill>
              </a:rPr>
              <a:t>ou</a:t>
            </a:r>
            <a:r>
              <a:rPr lang="nl-BE" b="1" u="sng" dirty="0" smtClean="0">
                <a:solidFill>
                  <a:srgbClr val="C00000"/>
                </a:solidFill>
              </a:rPr>
              <a:t> “Prestations </a:t>
            </a:r>
            <a:r>
              <a:rPr lang="nl-BE" b="1" u="sng" dirty="0" err="1" smtClean="0">
                <a:solidFill>
                  <a:srgbClr val="C00000"/>
                </a:solidFill>
              </a:rPr>
              <a:t>d’avocat</a:t>
            </a:r>
            <a:r>
              <a:rPr lang="nl-BE" b="1" u="sng" dirty="0" smtClean="0">
                <a:solidFill>
                  <a:srgbClr val="C00000"/>
                </a:solidFill>
              </a:rPr>
              <a:t> à des </a:t>
            </a:r>
            <a:r>
              <a:rPr lang="nl-BE" b="1" u="sng" dirty="0" err="1" smtClean="0">
                <a:solidFill>
                  <a:srgbClr val="C00000"/>
                </a:solidFill>
              </a:rPr>
              <a:t>fins</a:t>
            </a:r>
            <a:r>
              <a:rPr lang="nl-BE" b="1" u="sng" dirty="0" smtClean="0">
                <a:solidFill>
                  <a:srgbClr val="C00000"/>
                </a:solidFill>
              </a:rPr>
              <a:t> </a:t>
            </a:r>
            <a:r>
              <a:rPr lang="nl-BE" b="1" u="sng" dirty="0" err="1" smtClean="0">
                <a:solidFill>
                  <a:srgbClr val="C00000"/>
                </a:solidFill>
              </a:rPr>
              <a:t>privées</a:t>
            </a:r>
            <a:r>
              <a:rPr lang="nl-BE" dirty="0" smtClean="0"/>
              <a:t>”</a:t>
            </a:r>
          </a:p>
          <a:p>
            <a:pPr algn="just">
              <a:buFontTx/>
              <a:buChar char="-"/>
            </a:pPr>
            <a:r>
              <a:rPr lang="nl-BE" dirty="0" err="1" smtClean="0"/>
              <a:t>Listing</a:t>
            </a:r>
            <a:r>
              <a:rPr lang="nl-BE" dirty="0" smtClean="0"/>
              <a:t> </a:t>
            </a:r>
            <a:r>
              <a:rPr lang="nl-BE" dirty="0" err="1" smtClean="0"/>
              <a:t>annuel</a:t>
            </a:r>
            <a:r>
              <a:rPr lang="nl-BE" dirty="0" smtClean="0"/>
              <a:t> des </a:t>
            </a:r>
            <a:r>
              <a:rPr lang="nl-BE" dirty="0" err="1" smtClean="0"/>
              <a:t>clients</a:t>
            </a:r>
            <a:r>
              <a:rPr lang="nl-BE" dirty="0" smtClean="0"/>
              <a:t> </a:t>
            </a:r>
            <a:r>
              <a:rPr lang="nl-BE" dirty="0" err="1" smtClean="0"/>
              <a:t>assujettis</a:t>
            </a:r>
            <a:r>
              <a:rPr lang="nl-BE" dirty="0" smtClean="0"/>
              <a:t> : ?</a:t>
            </a:r>
          </a:p>
          <a:p>
            <a:pPr algn="just">
              <a:buFontTx/>
              <a:buChar char="-"/>
            </a:pPr>
            <a:r>
              <a:rPr lang="nl-BE" dirty="0" err="1" smtClean="0"/>
              <a:t>Listings</a:t>
            </a:r>
            <a:r>
              <a:rPr lang="nl-BE" dirty="0" smtClean="0"/>
              <a:t> intracommunautaires (avec le nom des </a:t>
            </a:r>
            <a:r>
              <a:rPr lang="nl-BE" dirty="0" err="1" smtClean="0"/>
              <a:t>clients</a:t>
            </a:r>
            <a:r>
              <a:rPr lang="nl-BE" dirty="0" smtClean="0"/>
              <a:t>): ?</a:t>
            </a:r>
          </a:p>
          <a:p>
            <a:pPr algn="just">
              <a:buNone/>
            </a:pPr>
            <a:r>
              <a:rPr lang="nl-BE" dirty="0" smtClean="0">
                <a:sym typeface="Wingdings" pitchFamily="2" charset="2"/>
              </a:rPr>
              <a:t> </a:t>
            </a:r>
            <a:r>
              <a:rPr lang="nl-BE" dirty="0" err="1" smtClean="0">
                <a:sym typeface="Wingdings" pitchFamily="2" charset="2"/>
              </a:rPr>
              <a:t>Difficultés</a:t>
            </a:r>
            <a:r>
              <a:rPr lang="nl-BE" dirty="0" smtClean="0">
                <a:sym typeface="Wingdings" pitchFamily="2" charset="2"/>
              </a:rPr>
              <a:t> </a:t>
            </a:r>
            <a:r>
              <a:rPr lang="nl-BE" dirty="0" err="1" smtClean="0">
                <a:sym typeface="Wingdings" pitchFamily="2" charset="2"/>
              </a:rPr>
              <a:t>avec</a:t>
            </a:r>
            <a:r>
              <a:rPr lang="nl-BE" dirty="0" smtClean="0">
                <a:sym typeface="Wingdings" pitchFamily="2" charset="2"/>
              </a:rPr>
              <a:t> </a:t>
            </a:r>
            <a:r>
              <a:rPr lang="nl-BE" dirty="0" err="1" smtClean="0">
                <a:sym typeface="Wingdings" pitchFamily="2" charset="2"/>
              </a:rPr>
              <a:t>le</a:t>
            </a:r>
            <a:r>
              <a:rPr lang="nl-BE" dirty="0" smtClean="0">
                <a:sym typeface="Wingdings" pitchFamily="2" charset="2"/>
              </a:rPr>
              <a:t> </a:t>
            </a:r>
            <a:r>
              <a:rPr lang="nl-BE" dirty="0" err="1" smtClean="0">
                <a:sym typeface="Wingdings" pitchFamily="2" charset="2"/>
              </a:rPr>
              <a:t>s</a:t>
            </a:r>
            <a:r>
              <a:rPr lang="nl-BE" dirty="0" err="1" smtClean="0"/>
              <a:t>ecret</a:t>
            </a:r>
            <a:r>
              <a:rPr lang="nl-BE" dirty="0" smtClean="0"/>
              <a:t> professionnel de </a:t>
            </a:r>
            <a:r>
              <a:rPr lang="nl-BE" dirty="0" err="1" smtClean="0"/>
              <a:t>l’avocat</a:t>
            </a:r>
            <a:r>
              <a:rPr lang="nl-BE" dirty="0" smtClean="0"/>
              <a:t> – à </a:t>
            </a:r>
            <a:r>
              <a:rPr lang="nl-BE" dirty="0" err="1" smtClean="0"/>
              <a:t>suivre</a:t>
            </a:r>
            <a:r>
              <a:rPr lang="nl-BE" dirty="0" smtClean="0"/>
              <a:t>…</a:t>
            </a:r>
            <a:endParaRPr lang="fr-FR" dirty="0"/>
          </a:p>
          <a:p>
            <a:pPr algn="just">
              <a:buNone/>
            </a:pPr>
            <a:endParaRPr lang="fr-FR" dirty="0" smtClean="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89</a:t>
            </a:fld>
            <a:endParaRPr lang="fr-BE"/>
          </a:p>
        </p:txBody>
      </p:sp>
    </p:spTree>
    <p:extLst>
      <p:ext uri="{BB962C8B-B14F-4D97-AF65-F5344CB8AC3E}">
        <p14:creationId xmlns:p14="http://schemas.microsoft.com/office/powerpoint/2010/main" val="2862641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365125"/>
            <a:ext cx="10515600" cy="1325563"/>
          </a:xfrm>
        </p:spPr>
        <p:txBody>
          <a:bodyPr>
            <a:normAutofit/>
          </a:bodyPr>
          <a:lstStyle/>
          <a:p>
            <a:r>
              <a:rPr lang="fr-BE" sz="4000" cap="small" dirty="0" smtClean="0">
                <a:solidFill>
                  <a:srgbClr val="D74021"/>
                </a:solidFill>
              </a:rPr>
              <a:t>1.4. L’avocat </a:t>
            </a:r>
            <a:r>
              <a:rPr lang="fr-BE" sz="4000" cap="small" dirty="0">
                <a:solidFill>
                  <a:srgbClr val="D74021"/>
                </a:solidFill>
              </a:rPr>
              <a:t>va devoir apprendre à tenir compte de la TVA – exemple n°2 </a:t>
            </a:r>
          </a:p>
        </p:txBody>
      </p:sp>
      <p:sp>
        <p:nvSpPr>
          <p:cNvPr id="3" name="Espace réservé du contenu 2"/>
          <p:cNvSpPr>
            <a:spLocks noGrp="1"/>
          </p:cNvSpPr>
          <p:nvPr>
            <p:ph idx="4294967295"/>
          </p:nvPr>
        </p:nvSpPr>
        <p:spPr>
          <a:xfrm>
            <a:off x="838200" y="1825625"/>
            <a:ext cx="10515600" cy="4351338"/>
          </a:xfrm>
        </p:spPr>
        <p:txBody>
          <a:bodyPr>
            <a:normAutofit fontScale="70000" lnSpcReduction="20000"/>
          </a:bodyPr>
          <a:lstStyle/>
          <a:p>
            <a:pPr algn="just"/>
            <a:r>
              <a:rPr lang="fr-BE" dirty="0" smtClean="0"/>
              <a:t>Par contre, dès 2014, son calcul de budget mensuel est modifié:</a:t>
            </a:r>
          </a:p>
          <a:p>
            <a:pPr algn="just"/>
            <a:endParaRPr lang="fr-BE" dirty="0"/>
          </a:p>
          <a:p>
            <a:pPr algn="just"/>
            <a:r>
              <a:rPr lang="fr-BE" dirty="0" smtClean="0"/>
              <a:t>	Rémunération de l’avocat : 		 3.000 €</a:t>
            </a:r>
          </a:p>
          <a:p>
            <a:pPr algn="just"/>
            <a:r>
              <a:rPr lang="fr-BE" dirty="0"/>
              <a:t>	</a:t>
            </a:r>
            <a:r>
              <a:rPr lang="fr-BE" dirty="0" smtClean="0"/>
              <a:t>Frais de personnel (secrétariat):	</a:t>
            </a:r>
            <a:r>
              <a:rPr lang="fr-BE" dirty="0"/>
              <a:t> </a:t>
            </a:r>
            <a:r>
              <a:rPr lang="fr-BE" dirty="0" smtClean="0"/>
              <a:t>      	 1.000 €</a:t>
            </a:r>
          </a:p>
          <a:p>
            <a:pPr algn="just"/>
            <a:r>
              <a:rPr lang="fr-BE" dirty="0" smtClean="0"/>
              <a:t>            Collaborateur à temps partiel </a:t>
            </a:r>
            <a:r>
              <a:rPr lang="fr-BE" b="1" u="sng" dirty="0" smtClean="0"/>
              <a:t>HTVA</a:t>
            </a:r>
            <a:r>
              <a:rPr lang="fr-BE" dirty="0" smtClean="0"/>
              <a:t>	    500 </a:t>
            </a:r>
            <a:r>
              <a:rPr lang="fr-BE" dirty="0"/>
              <a:t>€</a:t>
            </a:r>
            <a:r>
              <a:rPr lang="fr-BE" dirty="0" smtClean="0"/>
              <a:t>	</a:t>
            </a:r>
          </a:p>
          <a:p>
            <a:pPr algn="just"/>
            <a:r>
              <a:rPr lang="fr-BE" dirty="0" smtClean="0"/>
              <a:t>           Loyer					    500€</a:t>
            </a:r>
          </a:p>
          <a:p>
            <a:pPr algn="just"/>
            <a:r>
              <a:rPr lang="fr-BE"/>
              <a:t> </a:t>
            </a:r>
            <a:r>
              <a:rPr lang="fr-BE" smtClean="0"/>
              <a:t>           Frais </a:t>
            </a:r>
            <a:r>
              <a:rPr lang="fr-BE" dirty="0" smtClean="0"/>
              <a:t>généraux </a:t>
            </a:r>
            <a:r>
              <a:rPr lang="fr-BE" b="1" u="sng" dirty="0" smtClean="0"/>
              <a:t>HTVA</a:t>
            </a:r>
            <a:r>
              <a:rPr lang="fr-BE" dirty="0" smtClean="0"/>
              <a:t> :		</a:t>
            </a:r>
            <a:r>
              <a:rPr lang="fr-BE" u="sng" dirty="0" smtClean="0"/>
              <a:t>	1.239,67 </a:t>
            </a:r>
            <a:r>
              <a:rPr lang="fr-BE" u="sng" smtClean="0"/>
              <a:t>€ (=1.500*100/121)</a:t>
            </a:r>
            <a:endParaRPr lang="fr-BE" u="sng" dirty="0" smtClean="0"/>
          </a:p>
          <a:p>
            <a:pPr marL="0" indent="0" algn="just">
              <a:buNone/>
            </a:pPr>
            <a:r>
              <a:rPr lang="fr-BE" dirty="0" smtClean="0"/>
              <a:t>	SOUS-TOTAL :				6.239,67 €</a:t>
            </a:r>
          </a:p>
          <a:p>
            <a:pPr marL="0" indent="0" algn="just">
              <a:buNone/>
            </a:pPr>
            <a:r>
              <a:rPr lang="fr-BE" dirty="0" smtClean="0"/>
              <a:t>	TVA (à 21%) :			</a:t>
            </a:r>
            <a:r>
              <a:rPr lang="fr-BE" u="sng" dirty="0" smtClean="0"/>
              <a:t>	1.310,33 €</a:t>
            </a:r>
            <a:r>
              <a:rPr lang="fr-BE" dirty="0" smtClean="0"/>
              <a:t>	</a:t>
            </a:r>
          </a:p>
          <a:p>
            <a:pPr marL="0" indent="0" algn="just">
              <a:buNone/>
            </a:pPr>
            <a:r>
              <a:rPr lang="fr-BE" dirty="0"/>
              <a:t>	</a:t>
            </a:r>
            <a:r>
              <a:rPr lang="fr-BE" dirty="0" smtClean="0"/>
              <a:t>TOTAL					7.550 €</a:t>
            </a:r>
          </a:p>
          <a:p>
            <a:pPr marL="0" indent="0" algn="just">
              <a:buNone/>
            </a:pPr>
            <a:endParaRPr lang="fr-BE" dirty="0" smtClean="0"/>
          </a:p>
          <a:p>
            <a:pPr marL="0" indent="0" algn="just">
              <a:buNone/>
            </a:pPr>
            <a:r>
              <a:rPr lang="fr-BE" dirty="0" smtClean="0"/>
              <a:t>L’avocat doit donc facturer à ses clients 7.550,00 € TVAC, s’il veut, avec les mêmes charges qu’en 2013, continuer à gagner sa vie comme en 2013.</a:t>
            </a:r>
            <a:endParaRPr lang="fr-BE" dirty="0"/>
          </a:p>
        </p:txBody>
      </p:sp>
      <p:sp>
        <p:nvSpPr>
          <p:cNvPr id="4" name="Espace réservé du numéro de diapositive 3"/>
          <p:cNvSpPr>
            <a:spLocks noGrp="1"/>
          </p:cNvSpPr>
          <p:nvPr>
            <p:ph type="sldNum" sz="quarter" idx="4294967295"/>
          </p:nvPr>
        </p:nvSpPr>
        <p:spPr>
          <a:xfrm>
            <a:off x="8610600" y="6356350"/>
            <a:ext cx="2743200" cy="365125"/>
          </a:xfrm>
        </p:spPr>
        <p:txBody>
          <a:bodyPr/>
          <a:lstStyle/>
          <a:p>
            <a:fld id="{EF44D228-E327-4F7B-AA4B-4CF9E0CE4449}" type="slidenum">
              <a:rPr lang="fr-BE" smtClean="0"/>
              <a:pPr/>
              <a:t>9</a:t>
            </a:fld>
            <a:endParaRPr lang="fr-BE"/>
          </a:p>
        </p:txBody>
      </p:sp>
    </p:spTree>
    <p:extLst>
      <p:ext uri="{BB962C8B-B14F-4D97-AF65-F5344CB8AC3E}">
        <p14:creationId xmlns:p14="http://schemas.microsoft.com/office/powerpoint/2010/main" val="5673510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778500"/>
          </a:xfrm>
          <a:ln w="28575">
            <a:solidFill>
              <a:srgbClr val="D64020"/>
            </a:solidFill>
          </a:ln>
        </p:spPr>
        <p:txBody>
          <a:bodyPr/>
          <a:lstStyle/>
          <a:p>
            <a:pPr algn="ctr"/>
            <a:r>
              <a:rPr lang="fr-BE" cap="small" dirty="0" smtClean="0"/>
              <a:t>MERCI de votre attention</a:t>
            </a:r>
            <a:r>
              <a:rPr lang="fr-BE" cap="small" dirty="0"/>
              <a:t/>
            </a:r>
            <a:br>
              <a:rPr lang="fr-BE" cap="small" dirty="0"/>
            </a:br>
            <a:r>
              <a:rPr lang="fr-BE" cap="small" dirty="0"/>
              <a:t/>
            </a:r>
            <a:br>
              <a:rPr lang="fr-BE" cap="small" dirty="0"/>
            </a:br>
            <a:endParaRPr lang="fr-BE" dirty="0"/>
          </a:p>
        </p:txBody>
      </p:sp>
      <p:sp>
        <p:nvSpPr>
          <p:cNvPr id="3" name="Espace réservé du numéro de diapositive 2"/>
          <p:cNvSpPr>
            <a:spLocks noGrp="1"/>
          </p:cNvSpPr>
          <p:nvPr>
            <p:ph type="sldNum" sz="quarter" idx="12"/>
          </p:nvPr>
        </p:nvSpPr>
        <p:spPr/>
        <p:txBody>
          <a:bodyPr/>
          <a:lstStyle/>
          <a:p>
            <a:fld id="{EF44D228-E327-4F7B-AA4B-4CF9E0CE4449}" type="slidenum">
              <a:rPr lang="fr-BE" smtClean="0"/>
              <a:pPr/>
              <a:t>90</a:t>
            </a:fld>
            <a:endParaRPr lang="fr-BE"/>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5862" y="3374640"/>
            <a:ext cx="2200275" cy="2324484"/>
          </a:xfrm>
          <a:prstGeom prst="rect">
            <a:avLst/>
          </a:prstGeom>
        </p:spPr>
      </p:pic>
      <p:sp>
        <p:nvSpPr>
          <p:cNvPr id="5" name="ZoneTexte 4"/>
          <p:cNvSpPr txBox="1"/>
          <p:nvPr/>
        </p:nvSpPr>
        <p:spPr>
          <a:xfrm>
            <a:off x="1473200" y="6417733"/>
            <a:ext cx="3081867" cy="369332"/>
          </a:xfrm>
          <a:prstGeom prst="rect">
            <a:avLst/>
          </a:prstGeom>
          <a:noFill/>
        </p:spPr>
        <p:txBody>
          <a:bodyPr wrap="square" rtlCol="0">
            <a:spAutoFit/>
          </a:bodyPr>
          <a:lstStyle/>
          <a:p>
            <a:r>
              <a:rPr lang="fr-BE" u="sng" dirty="0" smtClean="0"/>
              <a:t>Version  22/11/2013</a:t>
            </a:r>
            <a:endParaRPr lang="fr-FR" u="sng" dirty="0"/>
          </a:p>
        </p:txBody>
      </p:sp>
    </p:spTree>
    <p:extLst>
      <p:ext uri="{BB962C8B-B14F-4D97-AF65-F5344CB8AC3E}">
        <p14:creationId xmlns:p14="http://schemas.microsoft.com/office/powerpoint/2010/main" val="3993583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TC103457464[[fn=Dividende]]</Template>
  <TotalTime>3724</TotalTime>
  <Words>6554</Words>
  <Application>Microsoft Office PowerPoint</Application>
  <PresentationFormat>Personnalisé</PresentationFormat>
  <Paragraphs>1037</Paragraphs>
  <Slides>90</Slides>
  <Notes>39</Notes>
  <HiddenSlides>0</HiddenSlides>
  <MMClips>0</MMClips>
  <ScaleCrop>false</ScaleCrop>
  <HeadingPairs>
    <vt:vector size="4" baseType="variant">
      <vt:variant>
        <vt:lpstr>Thème</vt:lpstr>
      </vt:variant>
      <vt:variant>
        <vt:i4>1</vt:i4>
      </vt:variant>
      <vt:variant>
        <vt:lpstr>Titres des diapositives</vt:lpstr>
      </vt:variant>
      <vt:variant>
        <vt:i4>90</vt:i4>
      </vt:variant>
    </vt:vector>
  </HeadingPairs>
  <TitlesOfParts>
    <vt:vector size="91" baseType="lpstr">
      <vt:lpstr>Thème Office</vt:lpstr>
      <vt:lpstr>Les prestations des avocats seront soumises à la TVA dès 2014   </vt:lpstr>
      <vt:lpstr>Table des matières</vt:lpstr>
      <vt:lpstr>Documentation</vt:lpstr>
      <vt:lpstr>1.Introduction</vt:lpstr>
      <vt:lpstr>1.1. Qu’est ce que la TVA? </vt:lpstr>
      <vt:lpstr>1.2. La neutralité de la TVA pour les assujettis : exemple chiffré</vt:lpstr>
      <vt:lpstr>1.3. La neutralité de la TVA pour les avocats – exemple n°1</vt:lpstr>
      <vt:lpstr>1.4. L’avocat va devoir apprendre à tenir compte de la TVA – exemple n°2  </vt:lpstr>
      <vt:lpstr>1.4. L’avocat va devoir apprendre à tenir compte de la TVA – exemple n°2 </vt:lpstr>
      <vt:lpstr>1.4. L’avocat va devoir apprendre à tenir compte de la TVA – exemple n°2</vt:lpstr>
      <vt:lpstr>1.5. Conséquences de l’introduction de la TVA </vt:lpstr>
      <vt:lpstr>1.6. Les 5 questions de la TVA</vt:lpstr>
      <vt:lpstr>2. Les assujettis</vt:lpstr>
      <vt:lpstr>2.1. Les assujettis</vt:lpstr>
      <vt:lpstr>2.1. Les assujettis</vt:lpstr>
      <vt:lpstr>2.2. Les assujettis et les non-assujettis </vt:lpstr>
      <vt:lpstr>2.2. Les assujettis et les non-assujettis </vt:lpstr>
      <vt:lpstr>2.2. Les assujettis et les non-assujettis </vt:lpstr>
      <vt:lpstr>2.2. Les assujettis et les non-assujettis </vt:lpstr>
      <vt:lpstr>2.2. Les assujettis et les non-assujettis</vt:lpstr>
      <vt:lpstr>2.2. Les assujettis et les non-assujettis</vt:lpstr>
      <vt:lpstr>2.2. Les assujettis et les non-assujettis</vt:lpstr>
      <vt:lpstr>2.2. Les assujettis et les non-assujettis</vt:lpstr>
      <vt:lpstr>3. Les opérations imposables</vt:lpstr>
      <vt:lpstr>3. Les opérations imposables</vt:lpstr>
      <vt:lpstr>3. Les opérations imposables</vt:lpstr>
      <vt:lpstr>3. Les opérations imposables</vt:lpstr>
      <vt:lpstr>4. La localisation de l’opération</vt:lpstr>
      <vt:lpstr>4. La localisation de l’opération</vt:lpstr>
      <vt:lpstr>4. La localisation de l’opération</vt:lpstr>
      <vt:lpstr>4. La localisation de l’opération</vt:lpstr>
      <vt:lpstr>4. La localisation de l’opération</vt:lpstr>
      <vt:lpstr>5. Les exemptions</vt:lpstr>
      <vt:lpstr>5.1. Les exemptions</vt:lpstr>
      <vt:lpstr>5.1. Les exemptions</vt:lpstr>
      <vt:lpstr>5.2. La liste (indicative) des mandats judiciaires non couverts par l’exemption</vt:lpstr>
      <vt:lpstr>5.3. Quid du collaborateur de l’avocat qui travaille pour le dominus litis dans un dossier exempté de TVA?</vt:lpstr>
      <vt:lpstr>5.4. Conséquences de l’application d’une exemption</vt:lpstr>
      <vt:lpstr>6. Les personnes redevables de la TVA</vt:lpstr>
      <vt:lpstr>6. Les personnes redevables de la TVA</vt:lpstr>
      <vt:lpstr>6. Les personnes redevables de la TVA</vt:lpstr>
      <vt:lpstr>6. Les personnes redevables de la TVA</vt:lpstr>
      <vt:lpstr>6. Les personnes redevables de la TVA</vt:lpstr>
      <vt:lpstr>7. La base imposable</vt:lpstr>
      <vt:lpstr>7.1. Principe et exception</vt:lpstr>
      <vt:lpstr>7.2. Position de l’administration (points 90 à 94 de la circulaire) : notion de débours</vt:lpstr>
      <vt:lpstr> 7.3. Tolérance administrative quant aux débours </vt:lpstr>
      <vt:lpstr>8. Le fait générateur et l’exigibilité ‘en régime de croisière’</vt:lpstr>
      <vt:lpstr>8. Fait générateur et exigibilité de la taxe</vt:lpstr>
      <vt:lpstr>8. Fait générateur et exigibilité de la taxe</vt:lpstr>
      <vt:lpstr>8. Fait générateur et exigibilité de la taxe</vt:lpstr>
      <vt:lpstr>8. Fait générateur et exigibilité de la taxe</vt:lpstr>
      <vt:lpstr>8. Fait générateur et exigibilité de la taxe</vt:lpstr>
      <vt:lpstr>9. Le fait générateur et l’exigibilité : les règles transitoires prévues par la circulaire administrative</vt:lpstr>
      <vt:lpstr>9.1. les règles transitoires</vt:lpstr>
      <vt:lpstr>9.1. les règles transitoires</vt:lpstr>
      <vt:lpstr>9.2. Le régime transitoire en B2C</vt:lpstr>
      <vt:lpstr>9.2. Le régime transitoire – Acomptes en B2C</vt:lpstr>
      <vt:lpstr>9.3. Le régime transitoire en B2G</vt:lpstr>
      <vt:lpstr>9.4. Le régime transitoire en B2B</vt:lpstr>
      <vt:lpstr>9.4. Le régime transitoire – Acomptes facturés en B2B</vt:lpstr>
      <vt:lpstr>10. Le droit à déduction</vt:lpstr>
      <vt:lpstr>10.1. principe</vt:lpstr>
      <vt:lpstr>10.1. principe</vt:lpstr>
      <vt:lpstr>10.2. Conditions </vt:lpstr>
      <vt:lpstr>10.3. Exemples</vt:lpstr>
      <vt:lpstr>10.4. Le droit à déduction des assujettis mixtes et partiels</vt:lpstr>
      <vt:lpstr>10.5. Le droit à déduction des assujettis mixtes et partiels : méthodologie</vt:lpstr>
      <vt:lpstr>10.5. Le droit à déduction des assujettis mixtes et partiels : méthodologie (suite)</vt:lpstr>
      <vt:lpstr>10.6. Le droit à déduction pour les assujettis   mixtes : application</vt:lpstr>
      <vt:lpstr>10.6. Le droit à déduction pour les assujettis   mixtes : application (suite)</vt:lpstr>
      <vt:lpstr>10.7. Le droit à déduction : ?</vt:lpstr>
      <vt:lpstr> 10.8. Limitations légales et exceptions à la déductibilité </vt:lpstr>
      <vt:lpstr> 10.8. Limitations légales et exceptions à la déductibilité </vt:lpstr>
      <vt:lpstr>10.8. Limitations légales et exceptions à la déductibilité</vt:lpstr>
      <vt:lpstr>10.8. Limitations légales et exceptions à la déductibilité </vt:lpstr>
      <vt:lpstr>10.9. Le droit à déduction : ?</vt:lpstr>
      <vt:lpstr>11. La récupération de la TVA historique</vt:lpstr>
      <vt:lpstr>11.1. La récupération de la TVA historique (points 86 à 106 de la circulaire)</vt:lpstr>
      <vt:lpstr>11.2. La TVA historique</vt:lpstr>
      <vt:lpstr>11.3. La TVA historique - Exemples</vt:lpstr>
      <vt:lpstr>12. Les régimes particuliers (voir points147 et suivants de la circulaire) </vt:lpstr>
      <vt:lpstr>12.1. Le self-billing</vt:lpstr>
      <vt:lpstr>12.1. Le self-billing</vt:lpstr>
      <vt:lpstr>12.2. Le régime de franchise pour les petites entreprises</vt:lpstr>
      <vt:lpstr>13. Les taux de TVA</vt:lpstr>
      <vt:lpstr>13. Les taux de TVA</vt:lpstr>
      <vt:lpstr>14. Contrôle, sanctions versus le secret professionnel de l’avocat</vt:lpstr>
      <vt:lpstr>14. Contrôle, sanctions versus le secret professionnel de l’avocat</vt:lpstr>
      <vt:lpstr>MERCI de votre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TVA des Avocats</dc:title>
  <dc:creator>Florian Lombard</dc:creator>
  <cp:lastModifiedBy>Fanny Chantereau</cp:lastModifiedBy>
  <cp:revision>443</cp:revision>
  <cp:lastPrinted>2013-11-17T18:50:25Z</cp:lastPrinted>
  <dcterms:created xsi:type="dcterms:W3CDTF">2013-10-22T09:23:44Z</dcterms:created>
  <dcterms:modified xsi:type="dcterms:W3CDTF">2013-12-16T12:48:27Z</dcterms:modified>
</cp:coreProperties>
</file>